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8288000" cy="10287000"/>
  <p:notesSz cx="6858000" cy="9144000"/>
  <p:embeddedFontLst>
    <p:embeddedFont>
      <p:font typeface="Antonio Bold" panose="020B0604020202020204" charset="0"/>
      <p:regular r:id="rId40"/>
    </p:embeddedFont>
    <p:embeddedFont>
      <p:font typeface="Antonio Ultra-Bold" panose="020B0604020202020204" charset="0"/>
      <p:regular r:id="rId41"/>
    </p:embeddedFont>
    <p:embeddedFont>
      <p:font typeface="Arimo" panose="020B0604020202020204" charset="0"/>
      <p:regular r:id="rId42"/>
    </p:embeddedFont>
    <p:embeddedFont>
      <p:font typeface="Canva Sans" panose="020B0604020202020204" charset="0"/>
      <p:regular r:id="rId43"/>
    </p:embeddedFont>
    <p:embeddedFont>
      <p:font typeface="Canva Sans Bold" panose="020B0604020202020204" charset="0"/>
      <p:regular r:id="rId44"/>
    </p:embeddedFont>
    <p:embeddedFont>
      <p:font typeface="Hero" panose="020B0604020202020204" charset="0"/>
      <p:regular r:id="rId45"/>
    </p:embeddedFont>
    <p:embeddedFont>
      <p:font typeface="Hero Bold" panose="020B0604020202020204" charset="0"/>
      <p:regular r:id="rId46"/>
    </p:embeddedFont>
    <p:embeddedFont>
      <p:font typeface="Open Sans" panose="020B0606030504020204" pitchFamily="34" charset="0"/>
      <p:regular r:id="rId47"/>
    </p:embeddedFont>
    <p:embeddedFont>
      <p:font typeface="Open Sans Bold" panose="020B0806030504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Cirurgia_microgr%C3%A1fica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5.pn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10" Type="http://schemas.openxmlformats.org/officeDocument/2006/relationships/hyperlink" Target="https://www.redalyc.org/journal/2655/265568337016/html/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7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anaisdedermatologia.org.br/pt-cirurgia-micrografica-mohs-revisao-indicacoes-articulo-S2666275221000783" TargetMode="Externa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hyperlink" Target="https://www.anaisdedermatologia.org.br/pt-cirurgia-micrografica-mohs-revisao-indicacoes-articulo-S2666275221000783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0.png"/><Relationship Id="rId7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0.png"/><Relationship Id="rId7" Type="http://schemas.openxmlformats.org/officeDocument/2006/relationships/hyperlink" Target="https://www.anaisdedermatologia.org.br/pt-cirurgia-micrografica-mohs-revisao-indicacoes-articulo-S2666275221000783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1.svg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3.svg"/><Relationship Id="rId7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.sv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.sv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.svg"/><Relationship Id="rId7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redirect?event=channel_description&amp;redir_token=QUFFLUhqbGVILTVBZTRqQ281VlhqZlpCM2pFaTV2dW5VUXxBQ3Jtc0ttdEx4ZkZvWG9lcVNaV0xNb0FFNGRiT2hzTTA3eW5PMXNkMm1HeHloYU1wZkJTNTBVQnN6YTZFSGxkYlJUb0pIY2JCSG1JdE5mMGlEc2Fxa25HOFBseHpmRnN2YVNOVzItZWZBOFU0TmtVV2tpSXFkUQ&amp;q=https%3A%2F%2Fwww.instagram.com%2Frosangelamiczewski%2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87575" y="-266831"/>
            <a:ext cx="9366926" cy="11182738"/>
          </a:xfrm>
          <a:custGeom>
            <a:avLst/>
            <a:gdLst/>
            <a:ahLst/>
            <a:cxnLst/>
            <a:rect l="l" t="t" r="r" b="b"/>
            <a:pathLst>
              <a:path w="9366926" h="11182738">
                <a:moveTo>
                  <a:pt x="0" y="0"/>
                </a:moveTo>
                <a:lnTo>
                  <a:pt x="9366926" y="0"/>
                </a:lnTo>
                <a:lnTo>
                  <a:pt x="9366926" y="11182739"/>
                </a:lnTo>
                <a:lnTo>
                  <a:pt x="0" y="1118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28" r="-2710" b="-1182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967083" y="-2016955"/>
            <a:ext cx="10287000" cy="14320911"/>
            <a:chOff x="0" y="0"/>
            <a:chExt cx="660400" cy="9193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0400" cy="919367"/>
            </a:xfrm>
            <a:custGeom>
              <a:avLst/>
              <a:gdLst/>
              <a:ahLst/>
              <a:cxnLst/>
              <a:rect l="l" t="t" r="r" b="b"/>
              <a:pathLst>
                <a:path w="660400" h="919367">
                  <a:moveTo>
                    <a:pt x="220252" y="900298"/>
                  </a:moveTo>
                  <a:cubicBezTo>
                    <a:pt x="254109" y="911812"/>
                    <a:pt x="292600" y="919367"/>
                    <a:pt x="330378" y="919367"/>
                  </a:cubicBezTo>
                  <a:cubicBezTo>
                    <a:pt x="368157" y="919367"/>
                    <a:pt x="404509" y="912890"/>
                    <a:pt x="438009" y="901376"/>
                  </a:cubicBezTo>
                  <a:cubicBezTo>
                    <a:pt x="438723" y="901017"/>
                    <a:pt x="439435" y="901017"/>
                    <a:pt x="440148" y="900657"/>
                  </a:cubicBezTo>
                  <a:cubicBezTo>
                    <a:pt x="565955" y="854602"/>
                    <a:pt x="658618" y="732988"/>
                    <a:pt x="660400" y="5884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588061"/>
                  </a:lnTo>
                  <a:cubicBezTo>
                    <a:pt x="1782" y="733707"/>
                    <a:pt x="93019" y="855322"/>
                    <a:pt x="220252" y="900298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60400" cy="830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2861890" y="-2440682"/>
            <a:ext cx="10287000" cy="14320911"/>
            <a:chOff x="0" y="0"/>
            <a:chExt cx="660400" cy="9193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919367"/>
            </a:xfrm>
            <a:custGeom>
              <a:avLst/>
              <a:gdLst/>
              <a:ahLst/>
              <a:cxnLst/>
              <a:rect l="l" t="t" r="r" b="b"/>
              <a:pathLst>
                <a:path w="660400" h="919367">
                  <a:moveTo>
                    <a:pt x="220252" y="900298"/>
                  </a:moveTo>
                  <a:cubicBezTo>
                    <a:pt x="254109" y="911812"/>
                    <a:pt x="292600" y="919367"/>
                    <a:pt x="330378" y="919367"/>
                  </a:cubicBezTo>
                  <a:cubicBezTo>
                    <a:pt x="368157" y="919367"/>
                    <a:pt x="404509" y="912890"/>
                    <a:pt x="438009" y="901376"/>
                  </a:cubicBezTo>
                  <a:cubicBezTo>
                    <a:pt x="438723" y="901017"/>
                    <a:pt x="439435" y="901017"/>
                    <a:pt x="440148" y="900657"/>
                  </a:cubicBezTo>
                  <a:cubicBezTo>
                    <a:pt x="565955" y="854602"/>
                    <a:pt x="658618" y="732988"/>
                    <a:pt x="660400" y="5884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588061"/>
                  </a:lnTo>
                  <a:cubicBezTo>
                    <a:pt x="1782" y="733707"/>
                    <a:pt x="93019" y="855322"/>
                    <a:pt x="220252" y="900298"/>
                  </a:cubicBezTo>
                  <a:close/>
                </a:path>
              </a:pathLst>
            </a:custGeom>
            <a:solidFill>
              <a:srgbClr val="254E9D">
                <a:alpha val="7843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60400" cy="830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94460" y="679384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2"/>
                </a:lnTo>
                <a:lnTo>
                  <a:pt x="0" y="698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2164099"/>
            <a:ext cx="9579960" cy="380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04"/>
              </a:lnSpc>
            </a:pPr>
            <a:r>
              <a:rPr lang="en-US" sz="14139">
                <a:solidFill>
                  <a:srgbClr val="254E9D"/>
                </a:solidFill>
                <a:latin typeface="Antonio Bold"/>
              </a:rPr>
              <a:t>CONGELAÇÃO</a:t>
            </a:r>
          </a:p>
          <a:p>
            <a:pPr algn="l">
              <a:lnSpc>
                <a:spcPts val="14704"/>
              </a:lnSpc>
            </a:pPr>
            <a:r>
              <a:rPr lang="en-US" sz="14139">
                <a:solidFill>
                  <a:srgbClr val="254E9D"/>
                </a:solidFill>
                <a:latin typeface="Antonio Bold"/>
              </a:rPr>
              <a:t>DE MOHS</a:t>
            </a:r>
          </a:p>
        </p:txBody>
      </p:sp>
      <p:sp>
        <p:nvSpPr>
          <p:cNvPr id="11" name="Freeform 11"/>
          <p:cNvSpPr/>
          <p:nvPr/>
        </p:nvSpPr>
        <p:spPr>
          <a:xfrm>
            <a:off x="9144000" y="5620178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39941" y="6876313"/>
            <a:ext cx="11975845" cy="958647"/>
            <a:chOff x="0" y="0"/>
            <a:chExt cx="3154132" cy="2524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54132" cy="252483"/>
            </a:xfrm>
            <a:custGeom>
              <a:avLst/>
              <a:gdLst/>
              <a:ahLst/>
              <a:cxnLst/>
              <a:rect l="l" t="t" r="r" b="b"/>
              <a:pathLst>
                <a:path w="3154132" h="252483">
                  <a:moveTo>
                    <a:pt x="0" y="0"/>
                  </a:moveTo>
                  <a:lnTo>
                    <a:pt x="3154132" y="0"/>
                  </a:lnTo>
                  <a:lnTo>
                    <a:pt x="3154132" y="252483"/>
                  </a:lnTo>
                  <a:lnTo>
                    <a:pt x="0" y="252483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154132" cy="290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39941" y="7094383"/>
            <a:ext cx="11756435" cy="589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4"/>
              </a:lnSpc>
            </a:pPr>
            <a:r>
              <a:rPr lang="en-US" sz="4321">
                <a:solidFill>
                  <a:srgbClr val="FCFDFD"/>
                </a:solidFill>
                <a:latin typeface="Antonio Bold"/>
              </a:rPr>
              <a:t>XXIII CONGRESSO BRASILEIRO DE HISTOTECNOLOGIA - BELÉM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8790" y="5947779"/>
            <a:ext cx="7045566" cy="84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6"/>
              </a:lnSpc>
            </a:pPr>
            <a:r>
              <a:rPr lang="en-US" sz="2433">
                <a:solidFill>
                  <a:srgbClr val="254E9D"/>
                </a:solidFill>
                <a:latin typeface="Hero"/>
              </a:rPr>
              <a:t>do processo cirúrgico à técnica diagnóstica</a:t>
            </a:r>
          </a:p>
          <a:p>
            <a:pPr algn="l">
              <a:lnSpc>
                <a:spcPts val="3406"/>
              </a:lnSpc>
            </a:pPr>
            <a:endParaRPr lang="en-US" sz="2433">
              <a:solidFill>
                <a:srgbClr val="254E9D"/>
              </a:solidFill>
              <a:latin typeface="Her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39941" y="7947965"/>
            <a:ext cx="4919842" cy="1390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6"/>
              </a:lnSpc>
            </a:pPr>
            <a:r>
              <a:rPr lang="en-US" sz="2000" dirty="0" err="1">
                <a:solidFill>
                  <a:srgbClr val="254E9D"/>
                </a:solidFill>
                <a:latin typeface="Hero Bold"/>
              </a:rPr>
              <a:t>Rosangela</a:t>
            </a:r>
            <a:r>
              <a:rPr lang="en-US" sz="2000" dirty="0">
                <a:solidFill>
                  <a:srgbClr val="254E9D"/>
                </a:solidFill>
                <a:latin typeface="Hero Bold"/>
              </a:rPr>
              <a:t> </a:t>
            </a:r>
            <a:r>
              <a:rPr lang="en-US" sz="2000" dirty="0" err="1">
                <a:solidFill>
                  <a:srgbClr val="254E9D"/>
                </a:solidFill>
                <a:latin typeface="Hero Bold"/>
              </a:rPr>
              <a:t>Miczewski</a:t>
            </a:r>
            <a:r>
              <a:rPr lang="en-US" sz="2000" dirty="0">
                <a:solidFill>
                  <a:srgbClr val="254E9D"/>
                </a:solidFill>
                <a:latin typeface="Hero Bold"/>
              </a:rPr>
              <a:t> Lima</a:t>
            </a:r>
          </a:p>
          <a:p>
            <a:pPr algn="l">
              <a:lnSpc>
                <a:spcPts val="3726"/>
              </a:lnSpc>
            </a:pPr>
            <a:r>
              <a:rPr lang="en-US" sz="2000" dirty="0" err="1">
                <a:solidFill>
                  <a:srgbClr val="254E9D"/>
                </a:solidFill>
                <a:latin typeface="Hero Bold"/>
              </a:rPr>
              <a:t>Assessora</a:t>
            </a:r>
            <a:r>
              <a:rPr lang="en-US" sz="2000" dirty="0">
                <a:solidFill>
                  <a:srgbClr val="254E9D"/>
                </a:solidFill>
                <a:latin typeface="Hero Bold"/>
              </a:rPr>
              <a:t> de </a:t>
            </a:r>
            <a:r>
              <a:rPr lang="en-US" sz="2000" dirty="0" err="1">
                <a:solidFill>
                  <a:srgbClr val="254E9D"/>
                </a:solidFill>
                <a:latin typeface="Hero Bold"/>
              </a:rPr>
              <a:t>Laboratório</a:t>
            </a:r>
            <a:endParaRPr lang="en-US" sz="2000" dirty="0">
              <a:solidFill>
                <a:srgbClr val="254E9D"/>
              </a:solidFill>
              <a:latin typeface="Hero Bold"/>
            </a:endParaRPr>
          </a:p>
          <a:p>
            <a:pPr algn="l">
              <a:lnSpc>
                <a:spcPts val="3726"/>
              </a:lnSpc>
            </a:pPr>
            <a:r>
              <a:rPr lang="en-US" sz="2000" dirty="0" err="1">
                <a:solidFill>
                  <a:srgbClr val="254E9D"/>
                </a:solidFill>
                <a:latin typeface="Hero Bold"/>
              </a:rPr>
              <a:t>Infolaudo</a:t>
            </a:r>
            <a:r>
              <a:rPr lang="en-US" sz="2000" dirty="0">
                <a:solidFill>
                  <a:srgbClr val="254E9D"/>
                </a:solidFill>
                <a:latin typeface="Hero Bold"/>
              </a:rPr>
              <a:t> – </a:t>
            </a:r>
            <a:r>
              <a:rPr lang="en-US" sz="2000" dirty="0" err="1">
                <a:solidFill>
                  <a:srgbClr val="254E9D"/>
                </a:solidFill>
                <a:latin typeface="Hero Bold"/>
              </a:rPr>
              <a:t>Itajaí</a:t>
            </a:r>
            <a:r>
              <a:rPr lang="en-US" sz="2000" dirty="0">
                <a:solidFill>
                  <a:srgbClr val="254E9D"/>
                </a:solidFill>
                <a:latin typeface="Hero Bold"/>
              </a:rPr>
              <a:t>-SC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6496" y="1814411"/>
            <a:ext cx="8117504" cy="6658177"/>
          </a:xfrm>
          <a:custGeom>
            <a:avLst/>
            <a:gdLst/>
            <a:ahLst/>
            <a:cxnLst/>
            <a:rect l="l" t="t" r="r" b="b"/>
            <a:pathLst>
              <a:path w="8117504" h="6658177">
                <a:moveTo>
                  <a:pt x="0" y="0"/>
                </a:moveTo>
                <a:lnTo>
                  <a:pt x="8117504" y="0"/>
                </a:lnTo>
                <a:lnTo>
                  <a:pt x="8117504" y="6658178"/>
                </a:lnTo>
                <a:lnTo>
                  <a:pt x="0" y="6658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29032" y="1814411"/>
            <a:ext cx="6029346" cy="3982010"/>
          </a:xfrm>
          <a:custGeom>
            <a:avLst/>
            <a:gdLst/>
            <a:ahLst/>
            <a:cxnLst/>
            <a:rect l="l" t="t" r="r" b="b"/>
            <a:pathLst>
              <a:path w="6029346" h="3982010">
                <a:moveTo>
                  <a:pt x="0" y="0"/>
                </a:moveTo>
                <a:lnTo>
                  <a:pt x="6029346" y="0"/>
                </a:lnTo>
                <a:lnTo>
                  <a:pt x="6029346" y="3982011"/>
                </a:lnTo>
                <a:lnTo>
                  <a:pt x="0" y="3982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1857372" y="5640735"/>
            <a:ext cx="3576086" cy="4482524"/>
          </a:xfrm>
          <a:custGeom>
            <a:avLst/>
            <a:gdLst/>
            <a:ahLst/>
            <a:cxnLst/>
            <a:rect l="l" t="t" r="r" b="b"/>
            <a:pathLst>
              <a:path w="3576086" h="4482524">
                <a:moveTo>
                  <a:pt x="0" y="0"/>
                </a:moveTo>
                <a:lnTo>
                  <a:pt x="3576086" y="0"/>
                </a:lnTo>
                <a:lnTo>
                  <a:pt x="3576086" y="4482524"/>
                </a:lnTo>
                <a:lnTo>
                  <a:pt x="0" y="4482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11342" y="8668304"/>
            <a:ext cx="7590290" cy="51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3"/>
              </a:lnSpc>
              <a:spcBef>
                <a:spcPct val="0"/>
              </a:spcBef>
            </a:pPr>
            <a:r>
              <a:rPr lang="en-US" sz="3073">
                <a:solidFill>
                  <a:srgbClr val="FFFFFF"/>
                </a:solidFill>
                <a:latin typeface="Canva Sans"/>
              </a:rPr>
              <a:t>Passo 2: Remoção da camada superior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19928" y="1958211"/>
            <a:ext cx="166404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CFDFD"/>
                </a:solidFill>
                <a:latin typeface="Open Sans"/>
              </a:rPr>
              <a:t>debulking 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89814" y="868673"/>
            <a:ext cx="5771607" cy="8023086"/>
          </a:xfrm>
          <a:custGeom>
            <a:avLst/>
            <a:gdLst/>
            <a:ahLst/>
            <a:cxnLst/>
            <a:rect l="l" t="t" r="r" b="b"/>
            <a:pathLst>
              <a:path w="5771607" h="8023086">
                <a:moveTo>
                  <a:pt x="0" y="0"/>
                </a:moveTo>
                <a:lnTo>
                  <a:pt x="5771607" y="0"/>
                </a:lnTo>
                <a:lnTo>
                  <a:pt x="5771607" y="8023086"/>
                </a:lnTo>
                <a:lnTo>
                  <a:pt x="0" y="8023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69426" y="806344"/>
            <a:ext cx="4038452" cy="8023086"/>
          </a:xfrm>
          <a:custGeom>
            <a:avLst/>
            <a:gdLst/>
            <a:ahLst/>
            <a:cxnLst/>
            <a:rect l="l" t="t" r="r" b="b"/>
            <a:pathLst>
              <a:path w="4038452" h="8023086">
                <a:moveTo>
                  <a:pt x="0" y="0"/>
                </a:moveTo>
                <a:lnTo>
                  <a:pt x="4038452" y="0"/>
                </a:lnTo>
                <a:lnTo>
                  <a:pt x="4038452" y="8023085"/>
                </a:lnTo>
                <a:lnTo>
                  <a:pt x="0" y="80230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3" r="-383" b="-1634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06843" y="9182100"/>
            <a:ext cx="8274315" cy="63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>
                <a:solidFill>
                  <a:srgbClr val="FCFDFD"/>
                </a:solidFill>
                <a:latin typeface="Canva Sans"/>
              </a:rPr>
              <a:t>Passo 3:  preparação da amostra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46238" y="342385"/>
            <a:ext cx="4986684" cy="129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>
                <a:solidFill>
                  <a:srgbClr val="FCFDFD"/>
                </a:solidFill>
                <a:latin typeface="Canva Sans"/>
              </a:rPr>
              <a:t>Orientação das margens e marcação</a:t>
            </a:r>
          </a:p>
        </p:txBody>
      </p:sp>
      <p:sp>
        <p:nvSpPr>
          <p:cNvPr id="5" name="Freeform 5"/>
          <p:cNvSpPr/>
          <p:nvPr/>
        </p:nvSpPr>
        <p:spPr>
          <a:xfrm>
            <a:off x="5613972" y="2075169"/>
            <a:ext cx="3280154" cy="6518139"/>
          </a:xfrm>
          <a:custGeom>
            <a:avLst/>
            <a:gdLst/>
            <a:ahLst/>
            <a:cxnLst/>
            <a:rect l="l" t="t" r="r" b="b"/>
            <a:pathLst>
              <a:path w="3280154" h="6518139">
                <a:moveTo>
                  <a:pt x="0" y="0"/>
                </a:moveTo>
                <a:lnTo>
                  <a:pt x="3280154" y="0"/>
                </a:lnTo>
                <a:lnTo>
                  <a:pt x="3280154" y="6518139"/>
                </a:lnTo>
                <a:lnTo>
                  <a:pt x="0" y="6518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54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0805" y="1989922"/>
            <a:ext cx="2880727" cy="6603386"/>
          </a:xfrm>
          <a:custGeom>
            <a:avLst/>
            <a:gdLst/>
            <a:ahLst/>
            <a:cxnLst/>
            <a:rect l="l" t="t" r="r" b="b"/>
            <a:pathLst>
              <a:path w="2880727" h="6603386">
                <a:moveTo>
                  <a:pt x="0" y="0"/>
                </a:moveTo>
                <a:lnTo>
                  <a:pt x="2880727" y="0"/>
                </a:lnTo>
                <a:lnTo>
                  <a:pt x="2880727" y="6603386"/>
                </a:lnTo>
                <a:lnTo>
                  <a:pt x="0" y="660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24945" y="8897572"/>
            <a:ext cx="6829271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CFDFD"/>
                </a:solidFill>
                <a:latin typeface="Open Sans"/>
              </a:rPr>
              <a:t>Marcação com tinta nanquim, que possui diversas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CFDFD"/>
                </a:solidFill>
                <a:latin typeface="Open Sans"/>
              </a:rPr>
              <a:t>cores, permitindo destacar cada região.</a:t>
            </a:r>
          </a:p>
          <a:p>
            <a:pPr algn="ctr">
              <a:lnSpc>
                <a:spcPts val="2659"/>
              </a:lnSpc>
            </a:pPr>
            <a:endParaRPr lang="en-US" sz="2000">
              <a:solidFill>
                <a:srgbClr val="FCFDFD"/>
              </a:solidFill>
              <a:latin typeface="Open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509621" y="2075169"/>
            <a:ext cx="5829430" cy="6518139"/>
          </a:xfrm>
          <a:custGeom>
            <a:avLst/>
            <a:gdLst/>
            <a:ahLst/>
            <a:cxnLst/>
            <a:rect l="l" t="t" r="r" b="b"/>
            <a:pathLst>
              <a:path w="5829430" h="6518139">
                <a:moveTo>
                  <a:pt x="0" y="0"/>
                </a:moveTo>
                <a:lnTo>
                  <a:pt x="5829430" y="0"/>
                </a:lnTo>
                <a:lnTo>
                  <a:pt x="5829430" y="6518139"/>
                </a:lnTo>
                <a:lnTo>
                  <a:pt x="0" y="65181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54003" y="2283776"/>
            <a:ext cx="8844624" cy="3863995"/>
          </a:xfrm>
          <a:custGeom>
            <a:avLst/>
            <a:gdLst/>
            <a:ahLst/>
            <a:cxnLst/>
            <a:rect l="l" t="t" r="r" b="b"/>
            <a:pathLst>
              <a:path w="8844624" h="3863995">
                <a:moveTo>
                  <a:pt x="0" y="0"/>
                </a:moveTo>
                <a:lnTo>
                  <a:pt x="8844623" y="0"/>
                </a:lnTo>
                <a:lnTo>
                  <a:pt x="8844623" y="3863995"/>
                </a:lnTo>
                <a:lnTo>
                  <a:pt x="0" y="3863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78050" y="2283776"/>
            <a:ext cx="3623528" cy="5345721"/>
          </a:xfrm>
          <a:custGeom>
            <a:avLst/>
            <a:gdLst/>
            <a:ahLst/>
            <a:cxnLst/>
            <a:rect l="l" t="t" r="r" b="b"/>
            <a:pathLst>
              <a:path w="3623528" h="5345721">
                <a:moveTo>
                  <a:pt x="0" y="0"/>
                </a:moveTo>
                <a:lnTo>
                  <a:pt x="3623528" y="0"/>
                </a:lnTo>
                <a:lnTo>
                  <a:pt x="3623528" y="5345722"/>
                </a:lnTo>
                <a:lnTo>
                  <a:pt x="0" y="53457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23368" y="6507354"/>
            <a:ext cx="6305892" cy="2750946"/>
          </a:xfrm>
          <a:custGeom>
            <a:avLst/>
            <a:gdLst/>
            <a:ahLst/>
            <a:cxnLst/>
            <a:rect l="l" t="t" r="r" b="b"/>
            <a:pathLst>
              <a:path w="6305892" h="2750946">
                <a:moveTo>
                  <a:pt x="0" y="0"/>
                </a:moveTo>
                <a:lnTo>
                  <a:pt x="6305893" y="0"/>
                </a:lnTo>
                <a:lnTo>
                  <a:pt x="6305893" y="2750946"/>
                </a:lnTo>
                <a:lnTo>
                  <a:pt x="0" y="2750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8998" y="2283776"/>
            <a:ext cx="3885226" cy="4366172"/>
          </a:xfrm>
          <a:custGeom>
            <a:avLst/>
            <a:gdLst/>
            <a:ahLst/>
            <a:cxnLst/>
            <a:rect l="l" t="t" r="r" b="b"/>
            <a:pathLst>
              <a:path w="3885226" h="4366172">
                <a:moveTo>
                  <a:pt x="0" y="0"/>
                </a:moveTo>
                <a:lnTo>
                  <a:pt x="3885226" y="0"/>
                </a:lnTo>
                <a:lnTo>
                  <a:pt x="3885226" y="4366172"/>
                </a:lnTo>
                <a:lnTo>
                  <a:pt x="0" y="436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88052" y="591141"/>
            <a:ext cx="9131901" cy="77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5"/>
              </a:lnSpc>
              <a:spcBef>
                <a:spcPct val="0"/>
              </a:spcBef>
            </a:pPr>
            <a:r>
              <a:rPr lang="en-US" sz="4546">
                <a:solidFill>
                  <a:srgbClr val="FCFDFD"/>
                </a:solidFill>
                <a:latin typeface="Antonio Bold"/>
              </a:rPr>
              <a:t>O que são  estapas e fases?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24224" y="8158767"/>
            <a:ext cx="5248925" cy="1543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9"/>
              </a:lnSpc>
            </a:pPr>
            <a:r>
              <a:rPr lang="en-US" sz="2949">
                <a:solidFill>
                  <a:srgbClr val="FCFDFD"/>
                </a:solidFill>
                <a:latin typeface="Open Sans"/>
              </a:rPr>
              <a:t>Etapa: é o corte da lesão</a:t>
            </a:r>
          </a:p>
          <a:p>
            <a:pPr algn="ctr">
              <a:lnSpc>
                <a:spcPts val="4129"/>
              </a:lnSpc>
            </a:pPr>
            <a:r>
              <a:rPr lang="en-US" sz="2949">
                <a:solidFill>
                  <a:srgbClr val="FCFDFD"/>
                </a:solidFill>
                <a:latin typeface="Open Sans"/>
              </a:rPr>
              <a:t>  Fase: é a divisão da etapa</a:t>
            </a:r>
          </a:p>
          <a:p>
            <a:pPr algn="ctr">
              <a:lnSpc>
                <a:spcPts val="4129"/>
              </a:lnSpc>
            </a:pPr>
            <a:endParaRPr lang="en-US" sz="2949">
              <a:solidFill>
                <a:srgbClr val="FCFDFD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6359" y="1215270"/>
            <a:ext cx="10475281" cy="7856461"/>
          </a:xfrm>
          <a:custGeom>
            <a:avLst/>
            <a:gdLst/>
            <a:ahLst/>
            <a:cxnLst/>
            <a:rect l="l" t="t" r="r" b="b"/>
            <a:pathLst>
              <a:path w="10475281" h="7856461">
                <a:moveTo>
                  <a:pt x="0" y="0"/>
                </a:moveTo>
                <a:lnTo>
                  <a:pt x="10475282" y="0"/>
                </a:lnTo>
                <a:lnTo>
                  <a:pt x="10475282" y="7856460"/>
                </a:lnTo>
                <a:lnTo>
                  <a:pt x="0" y="785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5435" y="9600758"/>
            <a:ext cx="1580795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u="sng">
                <a:solidFill>
                  <a:srgbClr val="FDFDFD"/>
                </a:solidFill>
                <a:latin typeface="Open Sans"/>
                <a:hlinkClick r:id="rId3" tooltip="https://pt.wikipedia.org/wiki/Cirurgia_microgr%C3%A1fica"/>
              </a:rPr>
              <a:t> dhttps://pt.wikipedia.org/wiki/Cirurgia_microgr%C3%A1ficae texto</a:t>
            </a:r>
          </a:p>
        </p:txBody>
      </p:sp>
      <p:sp>
        <p:nvSpPr>
          <p:cNvPr id="4" name="Freeform 4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59551" y="1215329"/>
            <a:ext cx="6115156" cy="8647944"/>
          </a:xfrm>
          <a:custGeom>
            <a:avLst/>
            <a:gdLst/>
            <a:ahLst/>
            <a:cxnLst/>
            <a:rect l="l" t="t" r="r" b="b"/>
            <a:pathLst>
              <a:path w="6115156" h="8647944">
                <a:moveTo>
                  <a:pt x="0" y="0"/>
                </a:moveTo>
                <a:lnTo>
                  <a:pt x="6115156" y="0"/>
                </a:lnTo>
                <a:lnTo>
                  <a:pt x="6115156" y="8647943"/>
                </a:lnTo>
                <a:lnTo>
                  <a:pt x="0" y="86479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79935" y="1215329"/>
            <a:ext cx="8262781" cy="5707083"/>
          </a:xfrm>
          <a:custGeom>
            <a:avLst/>
            <a:gdLst/>
            <a:ahLst/>
            <a:cxnLst/>
            <a:rect l="l" t="t" r="r" b="b"/>
            <a:pathLst>
              <a:path w="8262781" h="5707083">
                <a:moveTo>
                  <a:pt x="0" y="0"/>
                </a:moveTo>
                <a:lnTo>
                  <a:pt x="8262780" y="0"/>
                </a:lnTo>
                <a:lnTo>
                  <a:pt x="8262780" y="5707083"/>
                </a:lnTo>
                <a:lnTo>
                  <a:pt x="0" y="5707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58717" y="139433"/>
            <a:ext cx="8570565" cy="800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000" dirty="0" err="1">
                <a:solidFill>
                  <a:srgbClr val="FFFFFF"/>
                </a:solidFill>
                <a:latin typeface="Antonio Bold"/>
              </a:rPr>
              <a:t>Formulário</a:t>
            </a:r>
            <a:r>
              <a:rPr lang="en-US" sz="4000" dirty="0">
                <a:solidFill>
                  <a:srgbClr val="FFFFFF"/>
                </a:solidFill>
                <a:latin typeface="Antonio Bold"/>
              </a:rPr>
              <a:t> de </a:t>
            </a:r>
            <a:r>
              <a:rPr lang="en-US" sz="4000" dirty="0" err="1">
                <a:solidFill>
                  <a:srgbClr val="FFFFFF"/>
                </a:solidFill>
                <a:latin typeface="Antonio Bold"/>
              </a:rPr>
              <a:t>Congelação</a:t>
            </a:r>
            <a:r>
              <a:rPr lang="en-US" sz="4000" dirty="0">
                <a:solidFill>
                  <a:srgbClr val="FFFFFF"/>
                </a:solidFill>
                <a:latin typeface="Antonio Bold"/>
              </a:rPr>
              <a:t> de Mohs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92326" y="7597909"/>
            <a:ext cx="7637999" cy="63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 dirty="0" err="1">
                <a:solidFill>
                  <a:srgbClr val="FCFDFD"/>
                </a:solidFill>
                <a:latin typeface="Canva Sans"/>
              </a:rPr>
              <a:t>Passo</a:t>
            </a:r>
            <a:r>
              <a:rPr lang="en-US" sz="3709" dirty="0">
                <a:solidFill>
                  <a:srgbClr val="FCFDFD"/>
                </a:solidFill>
                <a:latin typeface="Canva Sans"/>
              </a:rPr>
              <a:t> 4:  </a:t>
            </a:r>
            <a:r>
              <a:rPr lang="en-US" sz="3709" dirty="0" err="1">
                <a:solidFill>
                  <a:srgbClr val="FCFDFD"/>
                </a:solidFill>
                <a:latin typeface="Canva Sans"/>
              </a:rPr>
              <a:t>preencher</a:t>
            </a:r>
            <a:r>
              <a:rPr lang="en-US" sz="3709" dirty="0">
                <a:solidFill>
                  <a:srgbClr val="FCFDFD"/>
                </a:solidFill>
                <a:latin typeface="Canva Sans"/>
              </a:rPr>
              <a:t> o </a:t>
            </a:r>
            <a:r>
              <a:rPr lang="en-US" sz="3709" dirty="0" err="1">
                <a:solidFill>
                  <a:srgbClr val="FCFDFD"/>
                </a:solidFill>
                <a:latin typeface="Canva Sans"/>
              </a:rPr>
              <a:t>formulário</a:t>
            </a:r>
            <a:endParaRPr lang="en-US" sz="3709" dirty="0">
              <a:solidFill>
                <a:srgbClr val="FCFDFD"/>
              </a:solidFill>
              <a:latin typeface="Canva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20052" y="8449579"/>
            <a:ext cx="8262781" cy="1015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Esse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 </a:t>
            </a: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mapa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 é fundamental para o </a:t>
            </a: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cirurgião</a:t>
            </a:r>
            <a:endParaRPr lang="en-US" sz="1899" dirty="0">
              <a:solidFill>
                <a:srgbClr val="F4EDED"/>
              </a:solidFill>
              <a:latin typeface="Canva Sans"/>
            </a:endParaRP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dermatológico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/</a:t>
            </a: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patologista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 se </a:t>
            </a: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orientar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 </a:t>
            </a: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durante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 a </a:t>
            </a: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análise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 do </a:t>
            </a: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tecido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 no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microscópio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 e para </a:t>
            </a: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exérese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 de </a:t>
            </a: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áreas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 </a:t>
            </a:r>
            <a:r>
              <a:rPr lang="en-US" sz="1899" dirty="0" err="1">
                <a:solidFill>
                  <a:srgbClr val="F4EDED"/>
                </a:solidFill>
                <a:latin typeface="Canva Sans"/>
              </a:rPr>
              <a:t>comprometidas</a:t>
            </a:r>
            <a:r>
              <a:rPr lang="en-US" sz="1899" dirty="0">
                <a:solidFill>
                  <a:srgbClr val="F4EDED"/>
                </a:solidFill>
                <a:latin typeface="Canva Sans"/>
              </a:rPr>
              <a:t> com tumor.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56500" y="2159197"/>
            <a:ext cx="4630177" cy="3425607"/>
          </a:xfrm>
          <a:custGeom>
            <a:avLst/>
            <a:gdLst/>
            <a:ahLst/>
            <a:cxnLst/>
            <a:rect l="l" t="t" r="r" b="b"/>
            <a:pathLst>
              <a:path w="4630177" h="3425607">
                <a:moveTo>
                  <a:pt x="0" y="0"/>
                </a:moveTo>
                <a:lnTo>
                  <a:pt x="4630177" y="0"/>
                </a:lnTo>
                <a:lnTo>
                  <a:pt x="4630177" y="3425608"/>
                </a:lnTo>
                <a:lnTo>
                  <a:pt x="0" y="3425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2533" y="2159197"/>
            <a:ext cx="5459053" cy="7280347"/>
          </a:xfrm>
          <a:custGeom>
            <a:avLst/>
            <a:gdLst/>
            <a:ahLst/>
            <a:cxnLst/>
            <a:rect l="l" t="t" r="r" b="b"/>
            <a:pathLst>
              <a:path w="5459053" h="7280347">
                <a:moveTo>
                  <a:pt x="0" y="0"/>
                </a:moveTo>
                <a:lnTo>
                  <a:pt x="5459052" y="0"/>
                </a:lnTo>
                <a:lnTo>
                  <a:pt x="5459052" y="7280347"/>
                </a:lnTo>
                <a:lnTo>
                  <a:pt x="0" y="72803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26152" y="2159197"/>
            <a:ext cx="4909838" cy="7280347"/>
          </a:xfrm>
          <a:custGeom>
            <a:avLst/>
            <a:gdLst/>
            <a:ahLst/>
            <a:cxnLst/>
            <a:rect l="l" t="t" r="r" b="b"/>
            <a:pathLst>
              <a:path w="4909838" h="7280347">
                <a:moveTo>
                  <a:pt x="0" y="0"/>
                </a:moveTo>
                <a:lnTo>
                  <a:pt x="4909838" y="0"/>
                </a:lnTo>
                <a:lnTo>
                  <a:pt x="4909838" y="7280347"/>
                </a:lnTo>
                <a:lnTo>
                  <a:pt x="0" y="72803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38138">
            <a:off x="9840785" y="5787908"/>
            <a:ext cx="4153558" cy="4054911"/>
          </a:xfrm>
          <a:custGeom>
            <a:avLst/>
            <a:gdLst/>
            <a:ahLst/>
            <a:cxnLst/>
            <a:rect l="l" t="t" r="r" b="b"/>
            <a:pathLst>
              <a:path w="4153558" h="4054911">
                <a:moveTo>
                  <a:pt x="0" y="0"/>
                </a:moveTo>
                <a:lnTo>
                  <a:pt x="4153557" y="0"/>
                </a:lnTo>
                <a:lnTo>
                  <a:pt x="4153557" y="4054911"/>
                </a:lnTo>
                <a:lnTo>
                  <a:pt x="0" y="4054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74433" y="5799371"/>
            <a:ext cx="3219380" cy="3547230"/>
          </a:xfrm>
          <a:custGeom>
            <a:avLst/>
            <a:gdLst/>
            <a:ahLst/>
            <a:cxnLst/>
            <a:rect l="l" t="t" r="r" b="b"/>
            <a:pathLst>
              <a:path w="3219380" h="3547230">
                <a:moveTo>
                  <a:pt x="0" y="0"/>
                </a:moveTo>
                <a:lnTo>
                  <a:pt x="3219380" y="0"/>
                </a:lnTo>
                <a:lnTo>
                  <a:pt x="3219380" y="3547230"/>
                </a:lnTo>
                <a:lnTo>
                  <a:pt x="0" y="3547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70527" y="510971"/>
            <a:ext cx="9546946" cy="63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>
                <a:solidFill>
                  <a:srgbClr val="FCFDFD"/>
                </a:solidFill>
                <a:latin typeface="Canva Sans"/>
              </a:rPr>
              <a:t>Passo 5:  amostra preparada na lâmina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10212" y="9429956"/>
            <a:ext cx="9283601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FCFDFD"/>
                </a:solidFill>
                <a:latin typeface="Open Sans"/>
              </a:rPr>
              <a:t>IMPORTANTE: </a:t>
            </a:r>
            <a:r>
              <a:rPr lang="en-US" sz="2600" dirty="0" err="1">
                <a:solidFill>
                  <a:srgbClr val="FCFDFD"/>
                </a:solidFill>
                <a:latin typeface="Open Sans"/>
              </a:rPr>
              <a:t>borda</a:t>
            </a:r>
            <a:r>
              <a:rPr lang="en-US" sz="2600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2600" dirty="0" err="1">
                <a:solidFill>
                  <a:srgbClr val="FCFDFD"/>
                </a:solidFill>
                <a:latin typeface="Open Sans"/>
              </a:rPr>
              <a:t>epitelial</a:t>
            </a:r>
            <a:r>
              <a:rPr lang="en-US" sz="2600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2600" dirty="0" err="1">
                <a:solidFill>
                  <a:srgbClr val="FCFDFD"/>
                </a:solidFill>
                <a:latin typeface="Open Sans"/>
              </a:rPr>
              <a:t>deve</a:t>
            </a:r>
            <a:r>
              <a:rPr lang="en-US" sz="2600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2600" dirty="0" err="1">
                <a:solidFill>
                  <a:srgbClr val="FCFDFD"/>
                </a:solidFill>
                <a:latin typeface="Open Sans"/>
              </a:rPr>
              <a:t>estar</a:t>
            </a:r>
            <a:r>
              <a:rPr lang="en-US" sz="2600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2600" dirty="0" err="1">
                <a:solidFill>
                  <a:srgbClr val="FCFDFD"/>
                </a:solidFill>
                <a:latin typeface="Open Sans"/>
              </a:rPr>
              <a:t>nivelada</a:t>
            </a:r>
            <a:r>
              <a:rPr lang="en-US" sz="2600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2600" dirty="0" err="1">
                <a:solidFill>
                  <a:srgbClr val="FCFDFD"/>
                </a:solidFill>
                <a:latin typeface="Open Sans"/>
              </a:rPr>
              <a:t>na</a:t>
            </a:r>
            <a:r>
              <a:rPr lang="en-US" sz="2600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2600" dirty="0" err="1">
                <a:solidFill>
                  <a:srgbClr val="FCFDFD"/>
                </a:solidFill>
                <a:latin typeface="Open Sans"/>
              </a:rPr>
              <a:t>lâmina</a:t>
            </a:r>
            <a:r>
              <a:rPr lang="en-US" sz="2600" dirty="0">
                <a:solidFill>
                  <a:srgbClr val="FCFDFD"/>
                </a:solidFill>
                <a:latin typeface="Open Sans"/>
              </a:rPr>
              <a:t>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68892" y="2229379"/>
            <a:ext cx="2827853" cy="6486415"/>
          </a:xfrm>
          <a:custGeom>
            <a:avLst/>
            <a:gdLst/>
            <a:ahLst/>
            <a:cxnLst/>
            <a:rect l="l" t="t" r="r" b="b"/>
            <a:pathLst>
              <a:path w="2827853" h="6486415">
                <a:moveTo>
                  <a:pt x="0" y="0"/>
                </a:moveTo>
                <a:lnTo>
                  <a:pt x="2827854" y="0"/>
                </a:lnTo>
                <a:lnTo>
                  <a:pt x="2827854" y="6486415"/>
                </a:lnTo>
                <a:lnTo>
                  <a:pt x="0" y="6486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46853" y="2229379"/>
            <a:ext cx="2827853" cy="6486415"/>
          </a:xfrm>
          <a:custGeom>
            <a:avLst/>
            <a:gdLst/>
            <a:ahLst/>
            <a:cxnLst/>
            <a:rect l="l" t="t" r="r" b="b"/>
            <a:pathLst>
              <a:path w="2827853" h="6486415">
                <a:moveTo>
                  <a:pt x="0" y="0"/>
                </a:moveTo>
                <a:lnTo>
                  <a:pt x="2827854" y="0"/>
                </a:lnTo>
                <a:lnTo>
                  <a:pt x="2827854" y="6486415"/>
                </a:lnTo>
                <a:lnTo>
                  <a:pt x="0" y="6486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4756" y="2229379"/>
            <a:ext cx="4327655" cy="6486415"/>
          </a:xfrm>
          <a:custGeom>
            <a:avLst/>
            <a:gdLst/>
            <a:ahLst/>
            <a:cxnLst/>
            <a:rect l="l" t="t" r="r" b="b"/>
            <a:pathLst>
              <a:path w="4327655" h="6486415">
                <a:moveTo>
                  <a:pt x="0" y="0"/>
                </a:moveTo>
                <a:lnTo>
                  <a:pt x="4327655" y="0"/>
                </a:lnTo>
                <a:lnTo>
                  <a:pt x="4327655" y="6486415"/>
                </a:lnTo>
                <a:lnTo>
                  <a:pt x="0" y="64864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03227" y="2229379"/>
            <a:ext cx="4057532" cy="6486415"/>
          </a:xfrm>
          <a:custGeom>
            <a:avLst/>
            <a:gdLst/>
            <a:ahLst/>
            <a:cxnLst/>
            <a:rect l="l" t="t" r="r" b="b"/>
            <a:pathLst>
              <a:path w="4057532" h="6486415">
                <a:moveTo>
                  <a:pt x="0" y="0"/>
                </a:moveTo>
                <a:lnTo>
                  <a:pt x="4057532" y="0"/>
                </a:lnTo>
                <a:lnTo>
                  <a:pt x="4057532" y="6486415"/>
                </a:lnTo>
                <a:lnTo>
                  <a:pt x="0" y="6486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623286" y="182358"/>
            <a:ext cx="9041428" cy="129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>
                <a:solidFill>
                  <a:srgbClr val="FCFDFD"/>
                </a:solidFill>
                <a:latin typeface="Canva Sans"/>
              </a:rPr>
              <a:t>Passo 6:  amostra congelada para o corte e confecção das lâminas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5879" y="8773187"/>
            <a:ext cx="2705100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CFDFD"/>
                </a:solidFill>
                <a:latin typeface="Open Sans"/>
              </a:rPr>
              <a:t>gel para congelação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24223" y="8773187"/>
            <a:ext cx="232395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CFDFD"/>
                </a:solidFill>
                <a:latin typeface="Open Sans"/>
              </a:rPr>
              <a:t>spray congelante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39650" y="2111906"/>
            <a:ext cx="4042400" cy="7012441"/>
          </a:xfrm>
          <a:custGeom>
            <a:avLst/>
            <a:gdLst/>
            <a:ahLst/>
            <a:cxnLst/>
            <a:rect l="l" t="t" r="r" b="b"/>
            <a:pathLst>
              <a:path w="4042400" h="7012441">
                <a:moveTo>
                  <a:pt x="0" y="0"/>
                </a:moveTo>
                <a:lnTo>
                  <a:pt x="4042400" y="0"/>
                </a:lnTo>
                <a:lnTo>
                  <a:pt x="4042400" y="7012441"/>
                </a:lnTo>
                <a:lnTo>
                  <a:pt x="0" y="7012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2" y="2111906"/>
            <a:ext cx="4300645" cy="7012441"/>
          </a:xfrm>
          <a:custGeom>
            <a:avLst/>
            <a:gdLst/>
            <a:ahLst/>
            <a:cxnLst/>
            <a:rect l="l" t="t" r="r" b="b"/>
            <a:pathLst>
              <a:path w="4300645" h="7012441">
                <a:moveTo>
                  <a:pt x="0" y="0"/>
                </a:moveTo>
                <a:lnTo>
                  <a:pt x="4300645" y="0"/>
                </a:lnTo>
                <a:lnTo>
                  <a:pt x="4300645" y="7012441"/>
                </a:lnTo>
                <a:lnTo>
                  <a:pt x="0" y="70124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58275" y="2149034"/>
            <a:ext cx="3962985" cy="6975312"/>
          </a:xfrm>
          <a:custGeom>
            <a:avLst/>
            <a:gdLst/>
            <a:ahLst/>
            <a:cxnLst/>
            <a:rect l="l" t="t" r="r" b="b"/>
            <a:pathLst>
              <a:path w="3962985" h="6975312">
                <a:moveTo>
                  <a:pt x="0" y="0"/>
                </a:moveTo>
                <a:lnTo>
                  <a:pt x="3962985" y="0"/>
                </a:lnTo>
                <a:lnTo>
                  <a:pt x="3962985" y="6975313"/>
                </a:lnTo>
                <a:lnTo>
                  <a:pt x="0" y="6975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97485" y="2149034"/>
            <a:ext cx="4218009" cy="7012441"/>
          </a:xfrm>
          <a:custGeom>
            <a:avLst/>
            <a:gdLst/>
            <a:ahLst/>
            <a:cxnLst/>
            <a:rect l="l" t="t" r="r" b="b"/>
            <a:pathLst>
              <a:path w="4218009" h="7012441">
                <a:moveTo>
                  <a:pt x="0" y="0"/>
                </a:moveTo>
                <a:lnTo>
                  <a:pt x="4218010" y="0"/>
                </a:lnTo>
                <a:lnTo>
                  <a:pt x="4218010" y="7012441"/>
                </a:lnTo>
                <a:lnTo>
                  <a:pt x="0" y="7012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623286" y="182358"/>
            <a:ext cx="9041428" cy="129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>
                <a:solidFill>
                  <a:srgbClr val="FCFDFD"/>
                </a:solidFill>
                <a:latin typeface="Canva Sans"/>
              </a:rPr>
              <a:t>Passo 6:  amostra congelada para o corte e confecção das lâminas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2210" y="1977953"/>
            <a:ext cx="3531476" cy="7280347"/>
          </a:xfrm>
          <a:custGeom>
            <a:avLst/>
            <a:gdLst/>
            <a:ahLst/>
            <a:cxnLst/>
            <a:rect l="l" t="t" r="r" b="b"/>
            <a:pathLst>
              <a:path w="3531476" h="7280347">
                <a:moveTo>
                  <a:pt x="0" y="0"/>
                </a:moveTo>
                <a:lnTo>
                  <a:pt x="3531476" y="0"/>
                </a:lnTo>
                <a:lnTo>
                  <a:pt x="3531476" y="7280347"/>
                </a:lnTo>
                <a:lnTo>
                  <a:pt x="0" y="7280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57232" y="1977953"/>
            <a:ext cx="3179221" cy="7280347"/>
          </a:xfrm>
          <a:custGeom>
            <a:avLst/>
            <a:gdLst/>
            <a:ahLst/>
            <a:cxnLst/>
            <a:rect l="l" t="t" r="r" b="b"/>
            <a:pathLst>
              <a:path w="3179221" h="7280347">
                <a:moveTo>
                  <a:pt x="0" y="0"/>
                </a:moveTo>
                <a:lnTo>
                  <a:pt x="3179220" y="0"/>
                </a:lnTo>
                <a:lnTo>
                  <a:pt x="3179220" y="7280347"/>
                </a:lnTo>
                <a:lnTo>
                  <a:pt x="0" y="72803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23286" y="182358"/>
            <a:ext cx="9041428" cy="129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>
                <a:solidFill>
                  <a:srgbClr val="FCFDFD"/>
                </a:solidFill>
                <a:latin typeface="Canva Sans"/>
              </a:rPr>
              <a:t>Passo 6:  amostra congelada para o corte e confecção das lâminas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76600" y="9355011"/>
            <a:ext cx="14786137" cy="370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CFDFD"/>
                </a:solidFill>
                <a:latin typeface="Open Sans"/>
              </a:rPr>
              <a:t>O </a:t>
            </a:r>
            <a:r>
              <a:rPr lang="en-US" sz="2200" dirty="0" err="1">
                <a:solidFill>
                  <a:srgbClr val="FCFDFD"/>
                </a:solidFill>
                <a:latin typeface="Open Sans"/>
              </a:rPr>
              <a:t>fragmento</a:t>
            </a:r>
            <a:r>
              <a:rPr lang="en-US" sz="2200" dirty="0">
                <a:solidFill>
                  <a:srgbClr val="FCFDFD"/>
                </a:solidFill>
                <a:latin typeface="Open Sans"/>
              </a:rPr>
              <a:t> de </a:t>
            </a:r>
            <a:r>
              <a:rPr lang="en-US" sz="2200" dirty="0" err="1">
                <a:solidFill>
                  <a:srgbClr val="FCFDFD"/>
                </a:solidFill>
                <a:latin typeface="Open Sans"/>
              </a:rPr>
              <a:t>pele</a:t>
            </a:r>
            <a:r>
              <a:rPr lang="en-US" sz="2200" dirty="0">
                <a:solidFill>
                  <a:srgbClr val="FCFDFD"/>
                </a:solidFill>
                <a:latin typeface="Open Sans"/>
              </a:rPr>
              <a:t> é “</a:t>
            </a:r>
            <a:r>
              <a:rPr lang="en-US" sz="2200" dirty="0" err="1">
                <a:solidFill>
                  <a:srgbClr val="FCFDFD"/>
                </a:solidFill>
                <a:latin typeface="Open Sans"/>
              </a:rPr>
              <a:t>fatiado</a:t>
            </a:r>
            <a:r>
              <a:rPr lang="en-US" sz="2200" dirty="0">
                <a:solidFill>
                  <a:srgbClr val="FCFDFD"/>
                </a:solidFill>
                <a:latin typeface="Open Sans"/>
              </a:rPr>
              <a:t>” com </a:t>
            </a:r>
            <a:r>
              <a:rPr lang="en-US" sz="2200" dirty="0" err="1">
                <a:solidFill>
                  <a:srgbClr val="FCFDFD"/>
                </a:solidFill>
                <a:latin typeface="Open Sans"/>
              </a:rPr>
              <a:t>espessura</a:t>
            </a:r>
            <a:r>
              <a:rPr lang="en-US" sz="2200" dirty="0">
                <a:solidFill>
                  <a:srgbClr val="FCFDFD"/>
                </a:solidFill>
                <a:latin typeface="Open Sans"/>
              </a:rPr>
              <a:t> de 5 </a:t>
            </a:r>
            <a:r>
              <a:rPr lang="en-US" sz="2200" dirty="0" err="1">
                <a:solidFill>
                  <a:srgbClr val="FCFDFD"/>
                </a:solidFill>
                <a:latin typeface="Open Sans"/>
              </a:rPr>
              <a:t>micrômetros</a:t>
            </a:r>
            <a:r>
              <a:rPr lang="en-US" sz="2200" dirty="0">
                <a:solidFill>
                  <a:srgbClr val="FCFDFD"/>
                </a:solidFill>
                <a:latin typeface="Open Sans"/>
              </a:rPr>
              <a:t> (0.005 </a:t>
            </a:r>
            <a:r>
              <a:rPr lang="en-US" sz="2200" dirty="0" err="1">
                <a:solidFill>
                  <a:srgbClr val="FCFDFD"/>
                </a:solidFill>
                <a:latin typeface="Open Sans"/>
              </a:rPr>
              <a:t>milímetros</a:t>
            </a:r>
            <a:r>
              <a:rPr lang="en-US" sz="2200" dirty="0">
                <a:solidFill>
                  <a:srgbClr val="FCFDFD"/>
                </a:solidFill>
                <a:latin typeface="Open Sans"/>
              </a:rPr>
              <a:t> e </a:t>
            </a:r>
            <a:r>
              <a:rPr lang="en-US" sz="2200" dirty="0" err="1">
                <a:solidFill>
                  <a:srgbClr val="FCFDFD"/>
                </a:solidFill>
                <a:latin typeface="Open Sans"/>
              </a:rPr>
              <a:t>lâminas</a:t>
            </a:r>
            <a:r>
              <a:rPr lang="en-US" sz="2200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2200" dirty="0" err="1">
                <a:solidFill>
                  <a:srgbClr val="FCFDFD"/>
                </a:solidFill>
                <a:latin typeface="Open Sans"/>
              </a:rPr>
              <a:t>identificadas</a:t>
            </a:r>
            <a:r>
              <a:rPr lang="en-US" sz="2200" dirty="0">
                <a:solidFill>
                  <a:srgbClr val="FCFDFD"/>
                </a:solidFill>
                <a:latin typeface="Open Sans"/>
              </a:rPr>
              <a:t>)</a:t>
            </a:r>
          </a:p>
        </p:txBody>
      </p:sp>
      <p:sp>
        <p:nvSpPr>
          <p:cNvPr id="8" name="Freeform 8"/>
          <p:cNvSpPr/>
          <p:nvPr/>
        </p:nvSpPr>
        <p:spPr>
          <a:xfrm>
            <a:off x="11105725" y="2673757"/>
            <a:ext cx="6605852" cy="5564815"/>
          </a:xfrm>
          <a:custGeom>
            <a:avLst/>
            <a:gdLst/>
            <a:ahLst/>
            <a:cxnLst/>
            <a:rect l="l" t="t" r="r" b="b"/>
            <a:pathLst>
              <a:path w="6605852" h="5564815">
                <a:moveTo>
                  <a:pt x="0" y="0"/>
                </a:moveTo>
                <a:lnTo>
                  <a:pt x="6605852" y="0"/>
                </a:lnTo>
                <a:lnTo>
                  <a:pt x="6605852" y="5564816"/>
                </a:lnTo>
                <a:lnTo>
                  <a:pt x="0" y="55648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16736" y="-102870"/>
            <a:ext cx="11260736" cy="10389870"/>
            <a:chOff x="0" y="0"/>
            <a:chExt cx="1744583" cy="16096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4583" cy="1609663"/>
            </a:xfrm>
            <a:custGeom>
              <a:avLst/>
              <a:gdLst/>
              <a:ahLst/>
              <a:cxnLst/>
              <a:rect l="l" t="t" r="r" b="b"/>
              <a:pathLst>
                <a:path w="1744583" h="1609663">
                  <a:moveTo>
                    <a:pt x="0" y="0"/>
                  </a:moveTo>
                  <a:lnTo>
                    <a:pt x="1744583" y="0"/>
                  </a:lnTo>
                  <a:lnTo>
                    <a:pt x="1744583" y="1609663"/>
                  </a:lnTo>
                  <a:lnTo>
                    <a:pt x="0" y="1609663"/>
                  </a:lnTo>
                  <a:close/>
                </a:path>
              </a:pathLst>
            </a:custGeom>
            <a:blipFill>
              <a:blip r:embed="rId2"/>
              <a:stretch>
                <a:fillRect t="-1142" b="-114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92356" y="-5389014"/>
            <a:ext cx="12736762" cy="15676014"/>
            <a:chOff x="0" y="0"/>
            <a:chExt cx="6604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7629117" y="2800473"/>
            <a:ext cx="658883" cy="4686054"/>
            <a:chOff x="0" y="0"/>
            <a:chExt cx="173533" cy="12341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3533" cy="1234187"/>
            </a:xfrm>
            <a:custGeom>
              <a:avLst/>
              <a:gdLst/>
              <a:ahLst/>
              <a:cxnLst/>
              <a:rect l="l" t="t" r="r" b="b"/>
              <a:pathLst>
                <a:path w="173533" h="1234187">
                  <a:moveTo>
                    <a:pt x="0" y="0"/>
                  </a:moveTo>
                  <a:lnTo>
                    <a:pt x="173533" y="0"/>
                  </a:lnTo>
                  <a:lnTo>
                    <a:pt x="173533" y="1234187"/>
                  </a:lnTo>
                  <a:lnTo>
                    <a:pt x="0" y="123418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3533" cy="12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-514350" y="8743950"/>
            <a:ext cx="10341238" cy="954108"/>
            <a:chOff x="0" y="0"/>
            <a:chExt cx="2723618" cy="2512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23618" cy="251288"/>
            </a:xfrm>
            <a:custGeom>
              <a:avLst/>
              <a:gdLst/>
              <a:ahLst/>
              <a:cxnLst/>
              <a:rect l="l" t="t" r="r" b="b"/>
              <a:pathLst>
                <a:path w="2723618" h="251288">
                  <a:moveTo>
                    <a:pt x="0" y="0"/>
                  </a:moveTo>
                  <a:lnTo>
                    <a:pt x="2723618" y="0"/>
                  </a:lnTo>
                  <a:lnTo>
                    <a:pt x="2723618" y="251288"/>
                  </a:lnTo>
                  <a:lnTo>
                    <a:pt x="0" y="251288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23618" cy="289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656269" y="924602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071408" y="9055095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2"/>
                </a:lnTo>
                <a:lnTo>
                  <a:pt x="0" y="698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126863" y="2857377"/>
            <a:ext cx="10506302" cy="462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7583" lvl="1" indent="-423791" algn="ctr">
              <a:lnSpc>
                <a:spcPts val="7419"/>
              </a:lnSpc>
              <a:buFont typeface="Arial"/>
              <a:buChar char="•"/>
            </a:pPr>
            <a:r>
              <a:rPr lang="en-US" sz="3925">
                <a:solidFill>
                  <a:srgbClr val="254E9D"/>
                </a:solidFill>
                <a:latin typeface="Hero"/>
              </a:rPr>
              <a:t>É o método cirúrgico considerado mais efetivo e minucioso para o tratamento do câncer de pele.</a:t>
            </a:r>
          </a:p>
          <a:p>
            <a:pPr marL="847583" lvl="1" indent="-423791" algn="ctr">
              <a:lnSpc>
                <a:spcPts val="7419"/>
              </a:lnSpc>
              <a:buFont typeface="Arial"/>
              <a:buChar char="•"/>
            </a:pPr>
            <a:r>
              <a:rPr lang="en-US" sz="3925">
                <a:solidFill>
                  <a:srgbClr val="254E9D"/>
                </a:solidFill>
                <a:latin typeface="Hero"/>
              </a:rPr>
              <a:t>Apresenta elevados índices de cura e permite preservação tecidual.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66023" y="829352"/>
            <a:ext cx="8607397" cy="1855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1"/>
              </a:lnSpc>
            </a:pPr>
            <a:r>
              <a:rPr lang="en-US" sz="5350">
                <a:solidFill>
                  <a:srgbClr val="254E9D"/>
                </a:solidFill>
                <a:latin typeface="Antonio Ultra-Bold"/>
              </a:rPr>
              <a:t>O que é cirurgia micrográfica de Mohs (CMM)?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72982" y="2192375"/>
            <a:ext cx="6280661" cy="6499083"/>
          </a:xfrm>
          <a:custGeom>
            <a:avLst/>
            <a:gdLst/>
            <a:ahLst/>
            <a:cxnLst/>
            <a:rect l="l" t="t" r="r" b="b"/>
            <a:pathLst>
              <a:path w="6280661" h="6499083">
                <a:moveTo>
                  <a:pt x="0" y="0"/>
                </a:moveTo>
                <a:lnTo>
                  <a:pt x="6280661" y="0"/>
                </a:lnTo>
                <a:lnTo>
                  <a:pt x="6280661" y="6499083"/>
                </a:lnTo>
                <a:lnTo>
                  <a:pt x="0" y="6499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28618" y="2145540"/>
            <a:ext cx="5387163" cy="6452247"/>
          </a:xfrm>
          <a:custGeom>
            <a:avLst/>
            <a:gdLst/>
            <a:ahLst/>
            <a:cxnLst/>
            <a:rect l="l" t="t" r="r" b="b"/>
            <a:pathLst>
              <a:path w="5387163" h="6452247">
                <a:moveTo>
                  <a:pt x="0" y="0"/>
                </a:moveTo>
                <a:lnTo>
                  <a:pt x="5387164" y="0"/>
                </a:lnTo>
                <a:lnTo>
                  <a:pt x="5387164" y="6452247"/>
                </a:lnTo>
                <a:lnTo>
                  <a:pt x="0" y="6452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23286" y="782494"/>
            <a:ext cx="9041428" cy="63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 dirty="0" err="1">
                <a:solidFill>
                  <a:srgbClr val="FCFDFD"/>
                </a:solidFill>
                <a:latin typeface="Canva Sans"/>
              </a:rPr>
              <a:t>Passo</a:t>
            </a:r>
            <a:r>
              <a:rPr lang="en-US" sz="3709" dirty="0">
                <a:solidFill>
                  <a:srgbClr val="FCFDFD"/>
                </a:solidFill>
                <a:latin typeface="Canva Sans"/>
              </a:rPr>
              <a:t> 7:  </a:t>
            </a:r>
            <a:r>
              <a:rPr lang="en-US" sz="3709" dirty="0" err="1">
                <a:solidFill>
                  <a:srgbClr val="FCFDFD"/>
                </a:solidFill>
                <a:latin typeface="Canva Sans"/>
              </a:rPr>
              <a:t>lâminas</a:t>
            </a:r>
            <a:r>
              <a:rPr lang="en-US" sz="3709" dirty="0">
                <a:solidFill>
                  <a:srgbClr val="FCFDFD"/>
                </a:solidFill>
                <a:latin typeface="Canva Sans"/>
              </a:rPr>
              <a:t> </a:t>
            </a:r>
            <a:r>
              <a:rPr lang="en-US" sz="3709" dirty="0" err="1">
                <a:solidFill>
                  <a:srgbClr val="FCFDFD"/>
                </a:solidFill>
                <a:latin typeface="Canva Sans"/>
              </a:rPr>
              <a:t>coradas</a:t>
            </a:r>
            <a:r>
              <a:rPr lang="en-US" sz="3709" dirty="0">
                <a:solidFill>
                  <a:srgbClr val="FCFDFD"/>
                </a:solidFill>
                <a:latin typeface="Canva Sans"/>
              </a:rPr>
              <a:t> </a:t>
            </a:r>
            <a:r>
              <a:rPr lang="en-US" sz="3709" dirty="0" err="1">
                <a:solidFill>
                  <a:srgbClr val="FCFDFD"/>
                </a:solidFill>
                <a:latin typeface="Canva Sans"/>
              </a:rPr>
              <a:t>em</a:t>
            </a:r>
            <a:r>
              <a:rPr lang="en-US" sz="3709" dirty="0">
                <a:solidFill>
                  <a:srgbClr val="FCFDFD"/>
                </a:solidFill>
                <a:latin typeface="Canva Sans"/>
              </a:rPr>
              <a:t> HE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2192375"/>
            <a:ext cx="3979263" cy="6499083"/>
          </a:xfrm>
          <a:custGeom>
            <a:avLst/>
            <a:gdLst/>
            <a:ahLst/>
            <a:cxnLst/>
            <a:rect l="l" t="t" r="r" b="b"/>
            <a:pathLst>
              <a:path w="3979263" h="6499083">
                <a:moveTo>
                  <a:pt x="0" y="0"/>
                </a:moveTo>
                <a:lnTo>
                  <a:pt x="3979263" y="0"/>
                </a:lnTo>
                <a:lnTo>
                  <a:pt x="3979263" y="6499083"/>
                </a:lnTo>
                <a:lnTo>
                  <a:pt x="0" y="6499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1611" y="1657276"/>
            <a:ext cx="5819918" cy="7782268"/>
          </a:xfrm>
          <a:custGeom>
            <a:avLst/>
            <a:gdLst/>
            <a:ahLst/>
            <a:cxnLst/>
            <a:rect l="l" t="t" r="r" b="b"/>
            <a:pathLst>
              <a:path w="5819918" h="7782268">
                <a:moveTo>
                  <a:pt x="0" y="0"/>
                </a:moveTo>
                <a:lnTo>
                  <a:pt x="5819918" y="0"/>
                </a:lnTo>
                <a:lnTo>
                  <a:pt x="5819918" y="7782268"/>
                </a:lnTo>
                <a:lnTo>
                  <a:pt x="0" y="7782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52086" y="1657276"/>
            <a:ext cx="5685652" cy="7782268"/>
          </a:xfrm>
          <a:custGeom>
            <a:avLst/>
            <a:gdLst/>
            <a:ahLst/>
            <a:cxnLst/>
            <a:rect l="l" t="t" r="r" b="b"/>
            <a:pathLst>
              <a:path w="5685652" h="7782268">
                <a:moveTo>
                  <a:pt x="0" y="0"/>
                </a:moveTo>
                <a:lnTo>
                  <a:pt x="5685652" y="0"/>
                </a:lnTo>
                <a:lnTo>
                  <a:pt x="5685652" y="7782268"/>
                </a:lnTo>
                <a:lnTo>
                  <a:pt x="0" y="7782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929967" y="448656"/>
            <a:ext cx="9041428" cy="63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 dirty="0" err="1">
                <a:solidFill>
                  <a:srgbClr val="FCFDFD"/>
                </a:solidFill>
                <a:latin typeface="Canva Sans"/>
              </a:rPr>
              <a:t>Passo</a:t>
            </a:r>
            <a:r>
              <a:rPr lang="en-US" sz="3709" dirty="0">
                <a:solidFill>
                  <a:srgbClr val="FCFDFD"/>
                </a:solidFill>
                <a:latin typeface="Canva Sans"/>
              </a:rPr>
              <a:t> 7:  </a:t>
            </a:r>
            <a:r>
              <a:rPr lang="en-US" sz="3709" dirty="0" err="1">
                <a:solidFill>
                  <a:srgbClr val="FCFDFD"/>
                </a:solidFill>
                <a:latin typeface="Canva Sans"/>
              </a:rPr>
              <a:t>lâminas</a:t>
            </a:r>
            <a:r>
              <a:rPr lang="en-US" sz="3709" dirty="0">
                <a:solidFill>
                  <a:srgbClr val="FCFDFD"/>
                </a:solidFill>
                <a:latin typeface="Canva Sans"/>
              </a:rPr>
              <a:t> </a:t>
            </a:r>
            <a:r>
              <a:rPr lang="en-US" sz="3709" dirty="0" err="1">
                <a:solidFill>
                  <a:srgbClr val="FCFDFD"/>
                </a:solidFill>
                <a:latin typeface="Canva Sans"/>
              </a:rPr>
              <a:t>coradas</a:t>
            </a:r>
            <a:r>
              <a:rPr lang="en-US" sz="3709" dirty="0">
                <a:solidFill>
                  <a:srgbClr val="FCFDFD"/>
                </a:solidFill>
                <a:latin typeface="Canva Sans"/>
              </a:rPr>
              <a:t> </a:t>
            </a:r>
            <a:r>
              <a:rPr lang="en-US" sz="3709" dirty="0" err="1">
                <a:solidFill>
                  <a:srgbClr val="FCFDFD"/>
                </a:solidFill>
                <a:latin typeface="Canva Sans"/>
              </a:rPr>
              <a:t>em</a:t>
            </a:r>
            <a:r>
              <a:rPr lang="en-US" sz="3709" dirty="0">
                <a:solidFill>
                  <a:srgbClr val="FCFDFD"/>
                </a:solidFill>
                <a:latin typeface="Canva Sans"/>
              </a:rPr>
              <a:t> HE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59152" y="1922561"/>
            <a:ext cx="5413198" cy="7217597"/>
          </a:xfrm>
          <a:custGeom>
            <a:avLst/>
            <a:gdLst/>
            <a:ahLst/>
            <a:cxnLst/>
            <a:rect l="l" t="t" r="r" b="b"/>
            <a:pathLst>
              <a:path w="5413198" h="7217597">
                <a:moveTo>
                  <a:pt x="0" y="0"/>
                </a:moveTo>
                <a:lnTo>
                  <a:pt x="5413198" y="0"/>
                </a:lnTo>
                <a:lnTo>
                  <a:pt x="5413198" y="7217597"/>
                </a:lnTo>
                <a:lnTo>
                  <a:pt x="0" y="7217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1922561"/>
            <a:ext cx="3198129" cy="7335739"/>
          </a:xfrm>
          <a:custGeom>
            <a:avLst/>
            <a:gdLst/>
            <a:ahLst/>
            <a:cxnLst/>
            <a:rect l="l" t="t" r="r" b="b"/>
            <a:pathLst>
              <a:path w="3198129" h="7335739">
                <a:moveTo>
                  <a:pt x="0" y="0"/>
                </a:moveTo>
                <a:lnTo>
                  <a:pt x="3198129" y="0"/>
                </a:lnTo>
                <a:lnTo>
                  <a:pt x="3198129" y="7335739"/>
                </a:lnTo>
                <a:lnTo>
                  <a:pt x="0" y="7335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85320" y="1922561"/>
            <a:ext cx="3173980" cy="7280347"/>
          </a:xfrm>
          <a:custGeom>
            <a:avLst/>
            <a:gdLst/>
            <a:ahLst/>
            <a:cxnLst/>
            <a:rect l="l" t="t" r="r" b="b"/>
            <a:pathLst>
              <a:path w="3173980" h="7280347">
                <a:moveTo>
                  <a:pt x="0" y="0"/>
                </a:moveTo>
                <a:lnTo>
                  <a:pt x="3173980" y="0"/>
                </a:lnTo>
                <a:lnTo>
                  <a:pt x="3173980" y="7280347"/>
                </a:lnTo>
                <a:lnTo>
                  <a:pt x="0" y="72803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23286" y="182358"/>
            <a:ext cx="9041428" cy="129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>
                <a:solidFill>
                  <a:srgbClr val="FCFDFD"/>
                </a:solidFill>
                <a:latin typeface="Canva Sans"/>
              </a:rPr>
              <a:t>Passo 8:  Visualização e diagnóstico microscópico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30783" y="3700583"/>
            <a:ext cx="6615091" cy="2885834"/>
          </a:xfrm>
          <a:custGeom>
            <a:avLst/>
            <a:gdLst/>
            <a:ahLst/>
            <a:cxnLst/>
            <a:rect l="l" t="t" r="r" b="b"/>
            <a:pathLst>
              <a:path w="6615091" h="2885834">
                <a:moveTo>
                  <a:pt x="0" y="0"/>
                </a:moveTo>
                <a:lnTo>
                  <a:pt x="6615091" y="0"/>
                </a:lnTo>
                <a:lnTo>
                  <a:pt x="6615091" y="2885834"/>
                </a:lnTo>
                <a:lnTo>
                  <a:pt x="0" y="28858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2" y="9258300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0805" y="2438152"/>
            <a:ext cx="4333363" cy="6249166"/>
          </a:xfrm>
          <a:custGeom>
            <a:avLst/>
            <a:gdLst/>
            <a:ahLst/>
            <a:cxnLst/>
            <a:rect l="l" t="t" r="r" b="b"/>
            <a:pathLst>
              <a:path w="4333363" h="6249166">
                <a:moveTo>
                  <a:pt x="0" y="0"/>
                </a:moveTo>
                <a:lnTo>
                  <a:pt x="4333364" y="0"/>
                </a:lnTo>
                <a:lnTo>
                  <a:pt x="4333364" y="6249166"/>
                </a:lnTo>
                <a:lnTo>
                  <a:pt x="0" y="6249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69036" y="2438152"/>
            <a:ext cx="4971247" cy="6249166"/>
          </a:xfrm>
          <a:custGeom>
            <a:avLst/>
            <a:gdLst/>
            <a:ahLst/>
            <a:cxnLst/>
            <a:rect l="l" t="t" r="r" b="b"/>
            <a:pathLst>
              <a:path w="4971247" h="6249166">
                <a:moveTo>
                  <a:pt x="0" y="0"/>
                </a:moveTo>
                <a:lnTo>
                  <a:pt x="4971247" y="0"/>
                </a:lnTo>
                <a:lnTo>
                  <a:pt x="4971247" y="6249166"/>
                </a:lnTo>
                <a:lnTo>
                  <a:pt x="0" y="62491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23286" y="448656"/>
            <a:ext cx="9041428" cy="129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  <a:spcBef>
                <a:spcPct val="0"/>
              </a:spcBef>
            </a:pPr>
            <a:r>
              <a:rPr lang="en-US" sz="3709">
                <a:solidFill>
                  <a:srgbClr val="FCFDFD"/>
                </a:solidFill>
                <a:latin typeface="Canva Sans"/>
              </a:rPr>
              <a:t>Passo 8:  Visualização e diagnóstico microscópico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0658" y="350147"/>
            <a:ext cx="9524098" cy="5056535"/>
          </a:xfrm>
          <a:custGeom>
            <a:avLst/>
            <a:gdLst/>
            <a:ahLst/>
            <a:cxnLst/>
            <a:rect l="l" t="t" r="r" b="b"/>
            <a:pathLst>
              <a:path w="9524098" h="5056535">
                <a:moveTo>
                  <a:pt x="0" y="0"/>
                </a:moveTo>
                <a:lnTo>
                  <a:pt x="9524098" y="0"/>
                </a:lnTo>
                <a:lnTo>
                  <a:pt x="9524098" y="5056535"/>
                </a:lnTo>
                <a:lnTo>
                  <a:pt x="0" y="5056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0658" y="5544358"/>
            <a:ext cx="10843866" cy="4579611"/>
          </a:xfrm>
          <a:custGeom>
            <a:avLst/>
            <a:gdLst/>
            <a:ahLst/>
            <a:cxnLst/>
            <a:rect l="l" t="t" r="r" b="b"/>
            <a:pathLst>
              <a:path w="10843866" h="4579611">
                <a:moveTo>
                  <a:pt x="0" y="0"/>
                </a:moveTo>
                <a:lnTo>
                  <a:pt x="10843865" y="0"/>
                </a:lnTo>
                <a:lnTo>
                  <a:pt x="10843865" y="4579611"/>
                </a:lnTo>
                <a:lnTo>
                  <a:pt x="0" y="4579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33901" y="9392433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5"/>
                </a:lnTo>
                <a:lnTo>
                  <a:pt x="0" y="847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262228">
            <a:off x="10728832" y="4019019"/>
            <a:ext cx="3228861" cy="3602177"/>
          </a:xfrm>
          <a:custGeom>
            <a:avLst/>
            <a:gdLst/>
            <a:ahLst/>
            <a:cxnLst/>
            <a:rect l="l" t="t" r="r" b="b"/>
            <a:pathLst>
              <a:path w="3228861" h="3602177">
                <a:moveTo>
                  <a:pt x="0" y="0"/>
                </a:moveTo>
                <a:lnTo>
                  <a:pt x="3228861" y="0"/>
                </a:lnTo>
                <a:lnTo>
                  <a:pt x="3228861" y="3602177"/>
                </a:lnTo>
                <a:lnTo>
                  <a:pt x="0" y="36021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2994072" y="9607928"/>
            <a:ext cx="16273556" cy="37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  <a:spcBef>
                <a:spcPct val="0"/>
              </a:spcBef>
            </a:pPr>
            <a:r>
              <a:rPr lang="en-US" sz="2266">
                <a:solidFill>
                  <a:srgbClr val="000000"/>
                </a:solidFill>
                <a:latin typeface="Canva Sans"/>
              </a:rPr>
              <a:t>https://www.skincancer.org/pt/treatment-resources/mohs-surgery/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22606" y="1172435"/>
            <a:ext cx="8040131" cy="64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  <a:spcBef>
                <a:spcPct val="0"/>
              </a:spcBef>
            </a:pPr>
            <a:r>
              <a:rPr lang="en-US" sz="3720">
                <a:solidFill>
                  <a:srgbClr val="FFFFFF"/>
                </a:solidFill>
                <a:latin typeface="Canva Sans"/>
              </a:rPr>
              <a:t>Passo 9: margens comprometidas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11613" y="3143564"/>
            <a:ext cx="6547687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CFDFD"/>
                </a:solidFill>
                <a:latin typeface="Canva Sans"/>
              </a:rPr>
              <a:t>O patologista e o cirurgião avaliam as lâminas para determinar :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CFDFD"/>
              </a:solidFill>
              <a:latin typeface="Canva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136582" y="5446687"/>
            <a:ext cx="4122718" cy="163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Se o tumor for completamente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excisado, o defeito cirúrgico já pode ser reconstruído.</a:t>
            </a:r>
          </a:p>
          <a:p>
            <a:pPr algn="l">
              <a:lnSpc>
                <a:spcPts val="4759"/>
              </a:lnSpc>
            </a:pPr>
            <a:endParaRPr lang="en-US" sz="200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343263" y="7851775"/>
            <a:ext cx="4122718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</a:rPr>
              <a:t>Se o tumor ainda estiver presente, é realizado ampliação da área comprometida.</a:t>
            </a:r>
          </a:p>
        </p:txBody>
      </p:sp>
      <p:sp>
        <p:nvSpPr>
          <p:cNvPr id="12" name="Freeform 12"/>
          <p:cNvSpPr/>
          <p:nvPr/>
        </p:nvSpPr>
        <p:spPr>
          <a:xfrm rot="7286365">
            <a:off x="11887551" y="3810049"/>
            <a:ext cx="1943493" cy="2168198"/>
          </a:xfrm>
          <a:custGeom>
            <a:avLst/>
            <a:gdLst/>
            <a:ahLst/>
            <a:cxnLst/>
            <a:rect l="l" t="t" r="r" b="b"/>
            <a:pathLst>
              <a:path w="1943493" h="2168198">
                <a:moveTo>
                  <a:pt x="0" y="0"/>
                </a:moveTo>
                <a:lnTo>
                  <a:pt x="1943493" y="0"/>
                </a:lnTo>
                <a:lnTo>
                  <a:pt x="1943493" y="2168197"/>
                </a:lnTo>
                <a:lnTo>
                  <a:pt x="0" y="2168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8257" y="315365"/>
            <a:ext cx="7950521" cy="4828135"/>
          </a:xfrm>
          <a:custGeom>
            <a:avLst/>
            <a:gdLst/>
            <a:ahLst/>
            <a:cxnLst/>
            <a:rect l="l" t="t" r="r" b="b"/>
            <a:pathLst>
              <a:path w="7950521" h="4828135">
                <a:moveTo>
                  <a:pt x="0" y="0"/>
                </a:moveTo>
                <a:lnTo>
                  <a:pt x="7950521" y="0"/>
                </a:lnTo>
                <a:lnTo>
                  <a:pt x="7950521" y="4828135"/>
                </a:lnTo>
                <a:lnTo>
                  <a:pt x="0" y="482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59328" y="4868204"/>
            <a:ext cx="9249367" cy="4204258"/>
          </a:xfrm>
          <a:custGeom>
            <a:avLst/>
            <a:gdLst/>
            <a:ahLst/>
            <a:cxnLst/>
            <a:rect l="l" t="t" r="r" b="b"/>
            <a:pathLst>
              <a:path w="9249367" h="4204258">
                <a:moveTo>
                  <a:pt x="0" y="0"/>
                </a:moveTo>
                <a:lnTo>
                  <a:pt x="9249367" y="0"/>
                </a:lnTo>
                <a:lnTo>
                  <a:pt x="9249367" y="4204258"/>
                </a:lnTo>
                <a:lnTo>
                  <a:pt x="0" y="420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71846" y="4868783"/>
            <a:ext cx="744308" cy="549435"/>
          </a:xfrm>
          <a:custGeom>
            <a:avLst/>
            <a:gdLst/>
            <a:ahLst/>
            <a:cxnLst/>
            <a:rect l="l" t="t" r="r" b="b"/>
            <a:pathLst>
              <a:path w="744308" h="549435">
                <a:moveTo>
                  <a:pt x="0" y="0"/>
                </a:moveTo>
                <a:lnTo>
                  <a:pt x="744308" y="0"/>
                </a:lnTo>
                <a:lnTo>
                  <a:pt x="744308" y="549434"/>
                </a:lnTo>
                <a:lnTo>
                  <a:pt x="0" y="5494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23562" y="5143500"/>
            <a:ext cx="2335766" cy="2494810"/>
          </a:xfrm>
          <a:custGeom>
            <a:avLst/>
            <a:gdLst/>
            <a:ahLst/>
            <a:cxnLst/>
            <a:rect l="l" t="t" r="r" b="b"/>
            <a:pathLst>
              <a:path w="2335766" h="2494810">
                <a:moveTo>
                  <a:pt x="0" y="0"/>
                </a:moveTo>
                <a:lnTo>
                  <a:pt x="2335766" y="0"/>
                </a:lnTo>
                <a:lnTo>
                  <a:pt x="2335766" y="2494810"/>
                </a:lnTo>
                <a:lnTo>
                  <a:pt x="0" y="2494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765780" y="9664836"/>
            <a:ext cx="6493520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>
                <a:solidFill>
                  <a:srgbClr val="FFFFFF"/>
                </a:solidFill>
                <a:latin typeface="Arimo"/>
                <a:hlinkClick r:id="rId10" tooltip="https://www.redalyc.org/journal/2655/265568337016/html/"/>
              </a:rPr>
              <a:t>https://www.redalyc.org/journal/2655/265568337016/html/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36693" y="2081116"/>
            <a:ext cx="7094637" cy="64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6"/>
              </a:lnSpc>
              <a:spcBef>
                <a:spcPct val="0"/>
              </a:spcBef>
            </a:pPr>
            <a:r>
              <a:rPr lang="en-US" sz="3725">
                <a:solidFill>
                  <a:srgbClr val="FFFFFF"/>
                </a:solidFill>
                <a:latin typeface="Canva Sans"/>
              </a:rPr>
              <a:t>Passo 10: Reparação de feridas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816" y="6242818"/>
            <a:ext cx="6029289" cy="21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"/>
              </a:rPr>
              <a:t>Com a cirurgia micrográfica de Mohs, evita-se a excisão desnecessária de tecido não envolvido, permitindo uma melhor preservação da função e da estética.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50391" y="1463560"/>
            <a:ext cx="4358146" cy="7359879"/>
          </a:xfrm>
          <a:custGeom>
            <a:avLst/>
            <a:gdLst/>
            <a:ahLst/>
            <a:cxnLst/>
            <a:rect l="l" t="t" r="r" b="b"/>
            <a:pathLst>
              <a:path w="4358146" h="7359879">
                <a:moveTo>
                  <a:pt x="0" y="0"/>
                </a:moveTo>
                <a:lnTo>
                  <a:pt x="4358145" y="0"/>
                </a:lnTo>
                <a:lnTo>
                  <a:pt x="4358145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43651" y="1463560"/>
            <a:ext cx="6200698" cy="7359879"/>
          </a:xfrm>
          <a:custGeom>
            <a:avLst/>
            <a:gdLst/>
            <a:ahLst/>
            <a:cxnLst/>
            <a:rect l="l" t="t" r="r" b="b"/>
            <a:pathLst>
              <a:path w="6200698" h="7359879">
                <a:moveTo>
                  <a:pt x="0" y="0"/>
                </a:moveTo>
                <a:lnTo>
                  <a:pt x="6200698" y="0"/>
                </a:lnTo>
                <a:lnTo>
                  <a:pt x="6200698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6396" y="1463560"/>
            <a:ext cx="5427911" cy="7359879"/>
          </a:xfrm>
          <a:custGeom>
            <a:avLst/>
            <a:gdLst/>
            <a:ahLst/>
            <a:cxnLst/>
            <a:rect l="l" t="t" r="r" b="b"/>
            <a:pathLst>
              <a:path w="5427911" h="7359879">
                <a:moveTo>
                  <a:pt x="0" y="0"/>
                </a:moveTo>
                <a:lnTo>
                  <a:pt x="5427911" y="0"/>
                </a:lnTo>
                <a:lnTo>
                  <a:pt x="5427911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47866" y="9072524"/>
            <a:ext cx="7192268" cy="64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6"/>
              </a:lnSpc>
              <a:spcBef>
                <a:spcPct val="0"/>
              </a:spcBef>
            </a:pPr>
            <a:r>
              <a:rPr lang="en-US" sz="3725">
                <a:solidFill>
                  <a:srgbClr val="FFFFFF"/>
                </a:solidFill>
                <a:latin typeface="Canva Sans"/>
              </a:rPr>
              <a:t>Amostra enviada ao laboratório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62166" y="366985"/>
            <a:ext cx="6363668" cy="648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32"/>
              </a:lnSpc>
              <a:spcBef>
                <a:spcPct val="0"/>
              </a:spcBef>
            </a:pPr>
            <a:r>
              <a:rPr lang="en-US" sz="3737" dirty="0" err="1">
                <a:solidFill>
                  <a:srgbClr val="FFFFFF"/>
                </a:solidFill>
                <a:latin typeface="Canva Sans"/>
              </a:rPr>
              <a:t>Passo</a:t>
            </a:r>
            <a:r>
              <a:rPr lang="en-US" sz="3737" dirty="0">
                <a:solidFill>
                  <a:srgbClr val="FFFFFF"/>
                </a:solidFill>
                <a:latin typeface="Canva Sans"/>
              </a:rPr>
              <a:t> 11: </a:t>
            </a:r>
            <a:r>
              <a:rPr lang="en-US" sz="3737" dirty="0" err="1">
                <a:solidFill>
                  <a:srgbClr val="FFFFFF"/>
                </a:solidFill>
                <a:latin typeface="Canva Sans"/>
              </a:rPr>
              <a:t>Finalizando</a:t>
            </a:r>
            <a:endParaRPr lang="en-US" sz="3737" dirty="0">
              <a:solidFill>
                <a:srgbClr val="FFFFFF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752856"/>
            <a:ext cx="15870761" cy="26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CFDFD"/>
                </a:solidFill>
                <a:latin typeface="Antonio Bold"/>
              </a:rPr>
              <a:t>Diferença entre o método de cirurgia de Mohs da cirúrgia convencional</a:t>
            </a:r>
          </a:p>
        </p:txBody>
      </p:sp>
      <p:sp>
        <p:nvSpPr>
          <p:cNvPr id="3" name="Freeform 3"/>
          <p:cNvSpPr/>
          <p:nvPr/>
        </p:nvSpPr>
        <p:spPr>
          <a:xfrm>
            <a:off x="14999526" y="7375719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2"/>
                </a:lnTo>
                <a:lnTo>
                  <a:pt x="0" y="698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028700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03690" y="594997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63084" y="1607093"/>
            <a:ext cx="11561831" cy="3536407"/>
          </a:xfrm>
          <a:custGeom>
            <a:avLst/>
            <a:gdLst/>
            <a:ahLst/>
            <a:cxnLst/>
            <a:rect l="l" t="t" r="r" b="b"/>
            <a:pathLst>
              <a:path w="11561831" h="3536407">
                <a:moveTo>
                  <a:pt x="0" y="0"/>
                </a:moveTo>
                <a:lnTo>
                  <a:pt x="11561832" y="0"/>
                </a:lnTo>
                <a:lnTo>
                  <a:pt x="11561832" y="3536407"/>
                </a:lnTo>
                <a:lnTo>
                  <a:pt x="0" y="35364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6285" y="577190"/>
            <a:ext cx="16508421" cy="648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4"/>
              </a:lnSpc>
              <a:spcBef>
                <a:spcPct val="0"/>
              </a:spcBef>
            </a:pPr>
            <a:r>
              <a:rPr lang="en-US" sz="3717">
                <a:solidFill>
                  <a:srgbClr val="FCFDFD"/>
                </a:solidFill>
                <a:latin typeface="Canva Sans Bold"/>
              </a:rPr>
              <a:t>Cirurgia convencional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64005" y="9320984"/>
            <a:ext cx="12860047" cy="108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4"/>
              </a:lnSpc>
            </a:pPr>
            <a:r>
              <a:rPr lang="en-US" sz="2039">
                <a:solidFill>
                  <a:srgbClr val="FCFDFD"/>
                </a:solidFill>
                <a:latin typeface="Canva Sans"/>
              </a:rPr>
              <a:t>Fonte: </a:t>
            </a:r>
            <a:r>
              <a:rPr lang="en-US" sz="2039" u="sng">
                <a:solidFill>
                  <a:srgbClr val="FCFDFD"/>
                </a:solidFill>
                <a:latin typeface="Canva Sans"/>
                <a:hlinkClick r:id="rId5" tooltip="https://www.anaisdedermatologia.org.br/pt-cirurgia-micrografica-mohs-revisao-indicacoes-articulo-S2666275221000783"/>
              </a:rPr>
              <a:t>https://www.anaisdedermatologia.org.br/pt-cirurgia-micrografica-mohs-revisao-indicacoes-articulo-S2666275221000783</a:t>
            </a:r>
          </a:p>
          <a:p>
            <a:pPr algn="ctr">
              <a:lnSpc>
                <a:spcPts val="2854"/>
              </a:lnSpc>
              <a:spcBef>
                <a:spcPct val="0"/>
              </a:spcBef>
            </a:pPr>
            <a:endParaRPr lang="en-US" sz="2039" u="sng">
              <a:solidFill>
                <a:srgbClr val="FCFDFD"/>
              </a:solidFill>
              <a:latin typeface="Canva Sans"/>
              <a:hlinkClick r:id="rId5" tooltip="https://www.anaisdedermatologia.org.br/pt-cirurgia-micrografica-mohs-revisao-indicacoes-articulo-S266627522100078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48000" y="5143500"/>
            <a:ext cx="10347816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CFDFD"/>
                </a:solidFill>
                <a:latin typeface="Open Sans"/>
              </a:rPr>
              <a:t>muito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efetiva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em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tumores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de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baixo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risco</a:t>
            </a:r>
            <a:endParaRPr lang="en-US" sz="3399" dirty="0">
              <a:solidFill>
                <a:srgbClr val="FCFDFD"/>
              </a:solidFill>
              <a:latin typeface="Open Sans"/>
            </a:endParaRP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CFDFD"/>
                </a:solidFill>
                <a:latin typeface="Open Sans"/>
              </a:rPr>
              <a:t>analise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por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amostragem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CFDFD"/>
                </a:solidFill>
                <a:latin typeface="Open Sans"/>
              </a:rPr>
              <a:t>maior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risco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de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persistir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o tumor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CFDFD"/>
                </a:solidFill>
                <a:latin typeface="Open Sans"/>
              </a:rPr>
              <a:t>margens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avaliadas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após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CFDFD"/>
                </a:solidFill>
                <a:latin typeface="Open Sans"/>
              </a:rPr>
              <a:t>cirurgia</a:t>
            </a:r>
            <a:endParaRPr lang="en-US" sz="3399" dirty="0">
              <a:solidFill>
                <a:srgbClr val="FCFDFD"/>
              </a:solidFill>
              <a:latin typeface="Open Sans"/>
            </a:endParaRP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CFDFD"/>
                </a:solidFill>
                <a:latin typeface="Open Sans"/>
              </a:rPr>
              <a:t>maiores</a:t>
            </a:r>
            <a:r>
              <a:rPr lang="en-US" sz="3399" dirty="0">
                <a:solidFill>
                  <a:srgbClr val="FCFDFD"/>
                </a:solidFill>
                <a:latin typeface="Open Sans"/>
              </a:rPr>
              <a:t> cicatrizes</a:t>
            </a:r>
          </a:p>
          <a:p>
            <a:pPr algn="just">
              <a:lnSpc>
                <a:spcPts val="4759"/>
              </a:lnSpc>
            </a:pPr>
            <a:endParaRPr lang="en-US" sz="3399" dirty="0">
              <a:solidFill>
                <a:srgbClr val="FCFDFD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03690" y="594997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64005" y="1764769"/>
            <a:ext cx="12760106" cy="2664356"/>
          </a:xfrm>
          <a:custGeom>
            <a:avLst/>
            <a:gdLst/>
            <a:ahLst/>
            <a:cxnLst/>
            <a:rect l="l" t="t" r="r" b="b"/>
            <a:pathLst>
              <a:path w="12760106" h="2664356">
                <a:moveTo>
                  <a:pt x="0" y="0"/>
                </a:moveTo>
                <a:lnTo>
                  <a:pt x="12760106" y="0"/>
                </a:lnTo>
                <a:lnTo>
                  <a:pt x="12760106" y="2664356"/>
                </a:lnTo>
                <a:lnTo>
                  <a:pt x="0" y="26643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0879" y="601956"/>
            <a:ext cx="16508421" cy="648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4"/>
              </a:lnSpc>
              <a:spcBef>
                <a:spcPct val="0"/>
              </a:spcBef>
            </a:pPr>
            <a:r>
              <a:rPr lang="en-US" sz="3717">
                <a:solidFill>
                  <a:srgbClr val="FCFDFD"/>
                </a:solidFill>
                <a:latin typeface="Canva Sans Bold"/>
              </a:rPr>
              <a:t>Cirurgia micrográfica de Mohs</a:t>
            </a:r>
          </a:p>
        </p:txBody>
      </p:sp>
      <p:sp>
        <p:nvSpPr>
          <p:cNvPr id="8" name="Freeform 8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64005" y="9320984"/>
            <a:ext cx="12860047" cy="108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4"/>
              </a:lnSpc>
            </a:pPr>
            <a:r>
              <a:rPr lang="en-US" sz="2039">
                <a:solidFill>
                  <a:srgbClr val="FCFDFD"/>
                </a:solidFill>
                <a:latin typeface="Canva Sans"/>
              </a:rPr>
              <a:t>Fonte: </a:t>
            </a:r>
            <a:r>
              <a:rPr lang="en-US" sz="2039" u="sng">
                <a:solidFill>
                  <a:srgbClr val="FCFDFD"/>
                </a:solidFill>
                <a:latin typeface="Canva Sans"/>
                <a:hlinkClick r:id="rId7" tooltip="https://www.anaisdedermatologia.org.br/pt-cirurgia-micrografica-mohs-revisao-indicacoes-articulo-S2666275221000783"/>
              </a:rPr>
              <a:t>https://www.anaisdedermatologia.org.br/pt-cirurgia-micrografica-mohs-revisao-indicacoes-articulo-S2666275221000783</a:t>
            </a:r>
          </a:p>
          <a:p>
            <a:pPr algn="ctr">
              <a:lnSpc>
                <a:spcPts val="2854"/>
              </a:lnSpc>
              <a:spcBef>
                <a:spcPct val="0"/>
              </a:spcBef>
            </a:pPr>
            <a:endParaRPr lang="en-US" sz="2039" u="sng">
              <a:solidFill>
                <a:srgbClr val="FCFDFD"/>
              </a:solidFill>
              <a:latin typeface="Canva Sans"/>
              <a:hlinkClick r:id="rId7" tooltip="https://www.anaisdedermatologia.org.br/pt-cirurgia-micrografica-mohs-revisao-indicacoes-articulo-S2666275221000783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81611" y="4876800"/>
            <a:ext cx="8855980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CFDFD"/>
                </a:solidFill>
                <a:latin typeface="Open Sans"/>
              </a:rPr>
              <a:t>indicada para tumores de alto risco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CFDFD"/>
                </a:solidFill>
                <a:latin typeface="Open Sans"/>
              </a:rPr>
              <a:t>analisa 100% das margens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CFDFD"/>
                </a:solidFill>
                <a:latin typeface="Open Sans"/>
              </a:rPr>
              <a:t>maior precisão na retirada do tumor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CFDFD"/>
                </a:solidFill>
                <a:latin typeface="Open Sans"/>
              </a:rPr>
              <a:t>margens avaliadas durante a cirurgia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CFDFD"/>
                </a:solidFill>
                <a:latin typeface="Open Sans"/>
              </a:rPr>
              <a:t>pode minimizar a cicatriz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CFDFD"/>
                </a:solidFill>
                <a:latin typeface="Open Sans"/>
              </a:rPr>
              <a:t>maior chance de cura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102" y="-5389014"/>
            <a:ext cx="12736762" cy="15676014"/>
            <a:chOff x="0" y="0"/>
            <a:chExt cx="6604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4102" y="2122777"/>
            <a:ext cx="6368381" cy="8164223"/>
            <a:chOff x="0" y="0"/>
            <a:chExt cx="1677269" cy="2150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77269" cy="2150248"/>
            </a:xfrm>
            <a:custGeom>
              <a:avLst/>
              <a:gdLst/>
              <a:ahLst/>
              <a:cxnLst/>
              <a:rect l="l" t="t" r="r" b="b"/>
              <a:pathLst>
                <a:path w="1677269" h="2150248">
                  <a:moveTo>
                    <a:pt x="0" y="0"/>
                  </a:moveTo>
                  <a:lnTo>
                    <a:pt x="1677269" y="0"/>
                  </a:lnTo>
                  <a:lnTo>
                    <a:pt x="1677269" y="2150248"/>
                  </a:lnTo>
                  <a:lnTo>
                    <a:pt x="0" y="215024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77269" cy="2188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0" y="2800473"/>
            <a:ext cx="624102" cy="4686054"/>
            <a:chOff x="0" y="0"/>
            <a:chExt cx="164373" cy="12341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373" cy="1234187"/>
            </a:xfrm>
            <a:custGeom>
              <a:avLst/>
              <a:gdLst/>
              <a:ahLst/>
              <a:cxnLst/>
              <a:rect l="l" t="t" r="r" b="b"/>
              <a:pathLst>
                <a:path w="164373" h="1234187">
                  <a:moveTo>
                    <a:pt x="0" y="0"/>
                  </a:moveTo>
                  <a:lnTo>
                    <a:pt x="164373" y="0"/>
                  </a:lnTo>
                  <a:lnTo>
                    <a:pt x="164373" y="1234187"/>
                  </a:lnTo>
                  <a:lnTo>
                    <a:pt x="0" y="123418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4373" cy="12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60864" y="-102870"/>
            <a:ext cx="4920670" cy="10953029"/>
            <a:chOff x="0" y="0"/>
            <a:chExt cx="762341" cy="16969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62341" cy="1696911"/>
            </a:xfrm>
            <a:custGeom>
              <a:avLst/>
              <a:gdLst/>
              <a:ahLst/>
              <a:cxnLst/>
              <a:rect l="l" t="t" r="r" b="b"/>
              <a:pathLst>
                <a:path w="762341" h="1696911">
                  <a:moveTo>
                    <a:pt x="0" y="0"/>
                  </a:moveTo>
                  <a:lnTo>
                    <a:pt x="762341" y="0"/>
                  </a:lnTo>
                  <a:lnTo>
                    <a:pt x="762341" y="1696911"/>
                  </a:lnTo>
                  <a:lnTo>
                    <a:pt x="0" y="1696911"/>
                  </a:lnTo>
                  <a:close/>
                </a:path>
              </a:pathLst>
            </a:custGeom>
            <a:blipFill>
              <a:blip r:embed="rId2"/>
              <a:stretch>
                <a:fillRect l="-38076" r="-38076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9144000" y="8549718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2051" y="2363268"/>
            <a:ext cx="10786441" cy="7094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4548" lvl="1" indent="-417274" algn="just">
              <a:lnSpc>
                <a:spcPts val="5411"/>
              </a:lnSpc>
              <a:buFont typeface="Arial"/>
              <a:buChar char="•"/>
            </a:pPr>
            <a:r>
              <a:rPr lang="en-US" sz="3865">
                <a:solidFill>
                  <a:srgbClr val="254E9D"/>
                </a:solidFill>
                <a:latin typeface="Hero"/>
              </a:rPr>
              <a:t>Idealizada pelo médico americano Dr. Frederic E. Mohs na década de 1930, ele usava cloreto de zinco 20% para fixação tecidual.</a:t>
            </a:r>
          </a:p>
          <a:p>
            <a:pPr algn="just">
              <a:lnSpc>
                <a:spcPts val="5411"/>
              </a:lnSpc>
            </a:pPr>
            <a:endParaRPr lang="en-US" sz="3865">
              <a:solidFill>
                <a:srgbClr val="254E9D"/>
              </a:solidFill>
              <a:latin typeface="Hero"/>
            </a:endParaRPr>
          </a:p>
          <a:p>
            <a:pPr marL="769780" lvl="1" indent="-384890" algn="just">
              <a:lnSpc>
                <a:spcPts val="4991"/>
              </a:lnSpc>
              <a:buFont typeface="Arial"/>
              <a:buChar char="•"/>
            </a:pPr>
            <a:r>
              <a:rPr lang="en-US" sz="3565">
                <a:solidFill>
                  <a:srgbClr val="254E9D"/>
                </a:solidFill>
                <a:latin typeface="Hero"/>
              </a:rPr>
              <a:t>Em 1953 ele introduziu a técnica de congelação à fresco.</a:t>
            </a:r>
          </a:p>
          <a:p>
            <a:pPr algn="just">
              <a:lnSpc>
                <a:spcPts val="4991"/>
              </a:lnSpc>
            </a:pPr>
            <a:endParaRPr lang="en-US" sz="3565">
              <a:solidFill>
                <a:srgbClr val="254E9D"/>
              </a:solidFill>
              <a:latin typeface="Hero"/>
            </a:endParaRPr>
          </a:p>
          <a:p>
            <a:pPr marL="769780" lvl="1" indent="-384890" algn="just">
              <a:lnSpc>
                <a:spcPts val="4991"/>
              </a:lnSpc>
              <a:buFont typeface="Arial"/>
              <a:buChar char="•"/>
            </a:pPr>
            <a:r>
              <a:rPr lang="en-US" sz="3565">
                <a:solidFill>
                  <a:srgbClr val="254E9D"/>
                </a:solidFill>
                <a:latin typeface="Hero"/>
              </a:rPr>
              <a:t>A técnica chegou no Brasil em 1985 no Hospital Albert Einstein.</a:t>
            </a:r>
          </a:p>
          <a:p>
            <a:pPr algn="just">
              <a:lnSpc>
                <a:spcPts val="4194"/>
              </a:lnSpc>
            </a:pPr>
            <a:endParaRPr lang="en-US" sz="3565">
              <a:solidFill>
                <a:srgbClr val="254E9D"/>
              </a:solidFill>
              <a:latin typeface="Hero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462166" y="362931"/>
            <a:ext cx="448621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254E9D"/>
                </a:solidFill>
                <a:latin typeface="Antonio Ultra-Bold"/>
              </a:rPr>
              <a:t>História</a:t>
            </a:r>
          </a:p>
        </p:txBody>
      </p:sp>
      <p:sp>
        <p:nvSpPr>
          <p:cNvPr id="17" name="Freeform 17"/>
          <p:cNvSpPr/>
          <p:nvPr/>
        </p:nvSpPr>
        <p:spPr>
          <a:xfrm>
            <a:off x="624102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12876" y="0"/>
            <a:ext cx="7455827" cy="10287000"/>
            <a:chOff x="0" y="0"/>
            <a:chExt cx="196367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3675" cy="2709333"/>
            </a:xfrm>
            <a:custGeom>
              <a:avLst/>
              <a:gdLst/>
              <a:ahLst/>
              <a:cxnLst/>
              <a:rect l="l" t="t" r="r" b="b"/>
              <a:pathLst>
                <a:path w="1963675" h="2709333">
                  <a:moveTo>
                    <a:pt x="0" y="0"/>
                  </a:moveTo>
                  <a:lnTo>
                    <a:pt x="1963675" y="0"/>
                  </a:lnTo>
                  <a:lnTo>
                    <a:pt x="19636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6367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902110" y="683975"/>
            <a:ext cx="5486231" cy="9603025"/>
            <a:chOff x="0" y="0"/>
            <a:chExt cx="660400" cy="1155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1155955"/>
            </a:xfrm>
            <a:custGeom>
              <a:avLst/>
              <a:gdLst/>
              <a:ahLst/>
              <a:cxnLst/>
              <a:rect l="l" t="t" r="r" b="b"/>
              <a:pathLst>
                <a:path w="660400" h="1155955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6124"/>
                  </a:cubicBezTo>
                  <a:lnTo>
                    <a:pt x="660400" y="1155955"/>
                  </a:lnTo>
                  <a:lnTo>
                    <a:pt x="0" y="1155955"/>
                  </a:lnTo>
                  <a:lnTo>
                    <a:pt x="0" y="336733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2"/>
              <a:stretch>
                <a:fillRect l="-29804" r="-2980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0" y="2800473"/>
            <a:ext cx="624102" cy="4686054"/>
            <a:chOff x="0" y="0"/>
            <a:chExt cx="164373" cy="12341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373" cy="1234187"/>
            </a:xfrm>
            <a:custGeom>
              <a:avLst/>
              <a:gdLst/>
              <a:ahLst/>
              <a:cxnLst/>
              <a:rect l="l" t="t" r="r" b="b"/>
              <a:pathLst>
                <a:path w="164373" h="1234187">
                  <a:moveTo>
                    <a:pt x="0" y="0"/>
                  </a:moveTo>
                  <a:lnTo>
                    <a:pt x="164373" y="0"/>
                  </a:lnTo>
                  <a:lnTo>
                    <a:pt x="164373" y="1234187"/>
                  </a:lnTo>
                  <a:lnTo>
                    <a:pt x="0" y="1234187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4373" cy="12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6717373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27955" y="8908984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2"/>
                </a:lnTo>
                <a:lnTo>
                  <a:pt x="0" y="6986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2835211"/>
            <a:ext cx="6915904" cy="185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09"/>
              </a:lnSpc>
            </a:pPr>
            <a:endParaRPr/>
          </a:p>
          <a:p>
            <a:pPr marL="744768" lvl="1" indent="-372384" algn="just">
              <a:lnSpc>
                <a:spcPts val="4829"/>
              </a:lnSpc>
              <a:buFont typeface="Arial"/>
              <a:buChar char="•"/>
            </a:pPr>
            <a:r>
              <a:rPr lang="en-US" sz="3449">
                <a:solidFill>
                  <a:srgbClr val="FFFFFF"/>
                </a:solidFill>
                <a:latin typeface="Hero"/>
              </a:rPr>
              <a:t>Carcinoma basocelular</a:t>
            </a:r>
          </a:p>
          <a:p>
            <a:pPr marL="744768" lvl="1" indent="-372384" algn="just">
              <a:lnSpc>
                <a:spcPts val="4829"/>
              </a:lnSpc>
              <a:buFont typeface="Arial"/>
              <a:buChar char="•"/>
            </a:pPr>
            <a:r>
              <a:rPr lang="en-US" sz="3449">
                <a:solidFill>
                  <a:srgbClr val="FFFFFF"/>
                </a:solidFill>
                <a:latin typeface="Hero"/>
              </a:rPr>
              <a:t>Carcinoma espinocelular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2051" y="671332"/>
            <a:ext cx="10520122" cy="150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FFFFF"/>
                </a:solidFill>
                <a:latin typeface="Antonio Ultra-Bold"/>
              </a:rPr>
              <a:t>Quais as indicações de cirurgia micrográfica de Mohs?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2733798"/>
            <a:ext cx="10543483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Open Sans Bold"/>
              </a:rPr>
              <a:t>1- Tumores considerados de ALTO RISCO;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1578" y="5251536"/>
            <a:ext cx="8003195" cy="252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Open Sans Bold"/>
              </a:rPr>
              <a:t>2- Tumores recidivados;</a:t>
            </a:r>
          </a:p>
          <a:p>
            <a:pPr algn="just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Open Sans Bold"/>
              </a:rPr>
              <a:t>3- Pacientes imunossuprimidos;</a:t>
            </a:r>
          </a:p>
          <a:p>
            <a:pPr algn="just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Open Sans Bold"/>
              </a:rPr>
              <a:t>4- Tamanho do tumor;</a:t>
            </a:r>
          </a:p>
          <a:p>
            <a:pPr algn="ctr">
              <a:lnSpc>
                <a:spcPts val="5039"/>
              </a:lnSpc>
            </a:pPr>
            <a:endParaRPr lang="en-US" sz="3599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12876" y="0"/>
            <a:ext cx="7455827" cy="10287000"/>
            <a:chOff x="0" y="0"/>
            <a:chExt cx="196367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3675" cy="2709333"/>
            </a:xfrm>
            <a:custGeom>
              <a:avLst/>
              <a:gdLst/>
              <a:ahLst/>
              <a:cxnLst/>
              <a:rect l="l" t="t" r="r" b="b"/>
              <a:pathLst>
                <a:path w="1963675" h="2709333">
                  <a:moveTo>
                    <a:pt x="0" y="0"/>
                  </a:moveTo>
                  <a:lnTo>
                    <a:pt x="1963675" y="0"/>
                  </a:lnTo>
                  <a:lnTo>
                    <a:pt x="19636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6367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902110" y="349422"/>
            <a:ext cx="5677361" cy="9937578"/>
            <a:chOff x="0" y="0"/>
            <a:chExt cx="660400" cy="1155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1155955"/>
            </a:xfrm>
            <a:custGeom>
              <a:avLst/>
              <a:gdLst/>
              <a:ahLst/>
              <a:cxnLst/>
              <a:rect l="l" t="t" r="r" b="b"/>
              <a:pathLst>
                <a:path w="660400" h="1155955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6124"/>
                  </a:cubicBezTo>
                  <a:lnTo>
                    <a:pt x="660400" y="1155955"/>
                  </a:lnTo>
                  <a:lnTo>
                    <a:pt x="0" y="1155955"/>
                  </a:lnTo>
                  <a:lnTo>
                    <a:pt x="0" y="336733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2"/>
              <a:stretch>
                <a:fillRect l="-2618" r="-261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0" y="2800473"/>
            <a:ext cx="624102" cy="4686054"/>
            <a:chOff x="0" y="0"/>
            <a:chExt cx="164373" cy="12341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373" cy="1234187"/>
            </a:xfrm>
            <a:custGeom>
              <a:avLst/>
              <a:gdLst/>
              <a:ahLst/>
              <a:cxnLst/>
              <a:rect l="l" t="t" r="r" b="b"/>
              <a:pathLst>
                <a:path w="164373" h="1234187">
                  <a:moveTo>
                    <a:pt x="0" y="0"/>
                  </a:moveTo>
                  <a:lnTo>
                    <a:pt x="164373" y="0"/>
                  </a:lnTo>
                  <a:lnTo>
                    <a:pt x="164373" y="1234187"/>
                  </a:lnTo>
                  <a:lnTo>
                    <a:pt x="0" y="1234187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4373" cy="12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6717373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27955" y="8908984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2"/>
                </a:lnTo>
                <a:lnTo>
                  <a:pt x="0" y="6986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538061" y="9588566"/>
            <a:ext cx="3749939" cy="11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3"/>
              </a:lnSpc>
            </a:pPr>
            <a:r>
              <a:rPr lang="en-US" sz="980">
                <a:solidFill>
                  <a:srgbClr val="000000"/>
                </a:solidFill>
                <a:latin typeface="Hero"/>
              </a:rPr>
              <a:t>Fonte:</a:t>
            </a:r>
            <a:r>
              <a:rPr lang="en-US" sz="980" u="sng">
                <a:solidFill>
                  <a:srgbClr val="000000"/>
                </a:solidFill>
                <a:latin typeface="Hero"/>
                <a:hlinkClick r:id="rId7" tooltip="https://www.anaisdedermatologia.org.br/pt-cirurgia-micrografica-mohs-revisao-indicacoes-articulo-S2666275221000783"/>
              </a:rPr>
              <a:t>https://www.anaisdedermatologia.org.br/pt-cirurgia-micrografica-mohs-revisao-indicacoes-articulo-S2666275221000783</a:t>
            </a:r>
          </a:p>
          <a:p>
            <a:pPr algn="ctr">
              <a:lnSpc>
                <a:spcPts val="1490"/>
              </a:lnSpc>
            </a:pPr>
            <a:endParaRPr lang="en-US" sz="980" u="sng">
              <a:solidFill>
                <a:srgbClr val="000000"/>
              </a:solidFill>
              <a:latin typeface="Hero"/>
              <a:hlinkClick r:id="rId7" tooltip="https://www.anaisdedermatologia.org.br/pt-cirurgia-micrografica-mohs-revisao-indicacoes-articulo-S2666275221000783"/>
            </a:endParaRPr>
          </a:p>
          <a:p>
            <a:pPr algn="ctr">
              <a:lnSpc>
                <a:spcPts val="1137"/>
              </a:lnSpc>
            </a:pPr>
            <a:endParaRPr lang="en-US" sz="980" u="sng">
              <a:solidFill>
                <a:srgbClr val="000000"/>
              </a:solidFill>
              <a:latin typeface="Hero"/>
              <a:hlinkClick r:id="rId7" tooltip="https://www.anaisdedermatologia.org.br/pt-cirurgia-micrografica-mohs-revisao-indicacoes-articulo-S2666275221000783"/>
            </a:endParaRPr>
          </a:p>
          <a:p>
            <a:pPr algn="ctr">
              <a:lnSpc>
                <a:spcPts val="1137"/>
              </a:lnSpc>
            </a:pPr>
            <a:endParaRPr lang="en-US" sz="980" u="sng">
              <a:solidFill>
                <a:srgbClr val="000000"/>
              </a:solidFill>
              <a:latin typeface="Hero"/>
              <a:hlinkClick r:id="rId7" tooltip="https://www.anaisdedermatologia.org.br/pt-cirurgia-micrografica-mohs-revisao-indicacoes-articulo-S2666275221000783"/>
            </a:endParaRPr>
          </a:p>
          <a:p>
            <a:pPr marL="175472" lvl="1" indent="-87736" algn="just">
              <a:lnSpc>
                <a:spcPts val="1137"/>
              </a:lnSpc>
              <a:buFont typeface="Arial"/>
              <a:buChar char="•"/>
            </a:pPr>
            <a:endParaRPr lang="en-US" sz="980" u="sng">
              <a:solidFill>
                <a:srgbClr val="000000"/>
              </a:solidFill>
              <a:latin typeface="Hero"/>
              <a:hlinkClick r:id="rId7" tooltip="https://www.anaisdedermatologia.org.br/pt-cirurgia-micrografica-mohs-revisao-indicacoes-articulo-S2666275221000783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24102" y="2971764"/>
            <a:ext cx="9450040" cy="504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Open Sans Bold"/>
              </a:rPr>
              <a:t>São eles: nariz, orelhas, lábios e ao redor dos olhos.</a:t>
            </a:r>
          </a:p>
          <a:p>
            <a:pPr algn="ctr">
              <a:lnSpc>
                <a:spcPts val="5459"/>
              </a:lnSpc>
            </a:pPr>
            <a:endParaRPr lang="en-US" sz="3499">
              <a:solidFill>
                <a:srgbClr val="FFFFFF"/>
              </a:solidFill>
              <a:latin typeface="Open Sans Bold"/>
            </a:endParaRPr>
          </a:p>
          <a:p>
            <a:pPr algn="just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Open Sans Bold"/>
              </a:rPr>
              <a:t>As lesões localizadas em áreas de extremidades das mãos e pés e nos genitais, onde a preservação tecidual é importante.</a:t>
            </a:r>
          </a:p>
          <a:p>
            <a:pPr algn="ctr">
              <a:lnSpc>
                <a:spcPts val="5459"/>
              </a:lnSpc>
            </a:pPr>
            <a:endParaRPr lang="en-US" sz="3499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0" y="1639452"/>
            <a:ext cx="10202809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FFFFFF"/>
                </a:solidFill>
                <a:latin typeface="Open Sans Bold"/>
              </a:rPr>
              <a:t>5- Tumores de localizações especiais.</a:t>
            </a:r>
          </a:p>
        </p:txBody>
      </p:sp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102" y="-5389014"/>
            <a:ext cx="12736762" cy="21194972"/>
            <a:chOff x="0" y="0"/>
            <a:chExt cx="660400" cy="10989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1098957"/>
            </a:xfrm>
            <a:custGeom>
              <a:avLst/>
              <a:gdLst/>
              <a:ahLst/>
              <a:cxnLst/>
              <a:rect l="l" t="t" r="r" b="b"/>
              <a:pathLst>
                <a:path w="660400" h="1098957">
                  <a:moveTo>
                    <a:pt x="220252" y="1079888"/>
                  </a:moveTo>
                  <a:cubicBezTo>
                    <a:pt x="254109" y="1091402"/>
                    <a:pt x="292600" y="1098957"/>
                    <a:pt x="330378" y="1098957"/>
                  </a:cubicBezTo>
                  <a:cubicBezTo>
                    <a:pt x="368157" y="1098957"/>
                    <a:pt x="404509" y="1092481"/>
                    <a:pt x="438009" y="1080967"/>
                  </a:cubicBezTo>
                  <a:cubicBezTo>
                    <a:pt x="438723" y="1080607"/>
                    <a:pt x="439435" y="1080607"/>
                    <a:pt x="440148" y="1080248"/>
                  </a:cubicBezTo>
                  <a:cubicBezTo>
                    <a:pt x="565955" y="1034192"/>
                    <a:pt x="658618" y="912579"/>
                    <a:pt x="660400" y="76409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63532"/>
                  </a:lnTo>
                  <a:cubicBezTo>
                    <a:pt x="1782" y="913297"/>
                    <a:pt x="93019" y="1034913"/>
                    <a:pt x="220252" y="1079888"/>
                  </a:cubicBezTo>
                  <a:close/>
                </a:path>
              </a:pathLst>
            </a:custGeom>
            <a:solidFill>
              <a:srgbClr val="254E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60400" cy="1010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4102" y="3294073"/>
            <a:ext cx="6309452" cy="6992927"/>
            <a:chOff x="0" y="0"/>
            <a:chExt cx="1661749" cy="1841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1749" cy="1841759"/>
            </a:xfrm>
            <a:custGeom>
              <a:avLst/>
              <a:gdLst/>
              <a:ahLst/>
              <a:cxnLst/>
              <a:rect l="l" t="t" r="r" b="b"/>
              <a:pathLst>
                <a:path w="1661749" h="1841759">
                  <a:moveTo>
                    <a:pt x="0" y="0"/>
                  </a:moveTo>
                  <a:lnTo>
                    <a:pt x="1661749" y="0"/>
                  </a:lnTo>
                  <a:lnTo>
                    <a:pt x="1661749" y="1841759"/>
                  </a:lnTo>
                  <a:lnTo>
                    <a:pt x="0" y="1841759"/>
                  </a:lnTo>
                  <a:close/>
                </a:path>
              </a:pathLst>
            </a:custGeom>
            <a:solidFill>
              <a:srgbClr val="254E9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61749" cy="1879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0" y="2800473"/>
            <a:ext cx="624102" cy="4686054"/>
            <a:chOff x="0" y="0"/>
            <a:chExt cx="164373" cy="12341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373" cy="1234187"/>
            </a:xfrm>
            <a:custGeom>
              <a:avLst/>
              <a:gdLst/>
              <a:ahLst/>
              <a:cxnLst/>
              <a:rect l="l" t="t" r="r" b="b"/>
              <a:pathLst>
                <a:path w="164373" h="1234187">
                  <a:moveTo>
                    <a:pt x="0" y="0"/>
                  </a:moveTo>
                  <a:lnTo>
                    <a:pt x="164373" y="0"/>
                  </a:lnTo>
                  <a:lnTo>
                    <a:pt x="164373" y="1234187"/>
                  </a:lnTo>
                  <a:lnTo>
                    <a:pt x="0" y="123418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4373" cy="12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5187" y="8806992"/>
            <a:ext cx="451308" cy="45130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90641" y="8806992"/>
            <a:ext cx="451308" cy="45130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16096" y="8806992"/>
            <a:ext cx="451308" cy="45130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741550" y="8806992"/>
            <a:ext cx="451308" cy="45130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1513338" y="3929929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24102" y="9258300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764907" y="3881476"/>
            <a:ext cx="10166072" cy="254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9"/>
              </a:lnSpc>
            </a:pPr>
            <a:r>
              <a:rPr lang="en-US" sz="5314">
                <a:solidFill>
                  <a:srgbClr val="FFFFFF"/>
                </a:solidFill>
                <a:latin typeface="Antonio Ultra-Bold"/>
              </a:rPr>
              <a:t>Cirurgia micrográfica de Mohs: análise de 152 casos </a:t>
            </a:r>
          </a:p>
          <a:p>
            <a:pPr algn="ctr">
              <a:lnSpc>
                <a:spcPts val="5293"/>
              </a:lnSpc>
            </a:pPr>
            <a:endParaRPr lang="en-US" sz="5314">
              <a:solidFill>
                <a:srgbClr val="FFFFFF"/>
              </a:solidFill>
              <a:latin typeface="Antonio Ultra-Bold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3513264" y="1005867"/>
            <a:ext cx="4549473" cy="9498504"/>
            <a:chOff x="0" y="0"/>
            <a:chExt cx="457263" cy="95468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57263" cy="954685"/>
            </a:xfrm>
            <a:custGeom>
              <a:avLst/>
              <a:gdLst/>
              <a:ahLst/>
              <a:cxnLst/>
              <a:rect l="l" t="t" r="r" b="b"/>
              <a:pathLst>
                <a:path w="457263" h="954685">
                  <a:moveTo>
                    <a:pt x="152503" y="19070"/>
                  </a:moveTo>
                  <a:cubicBezTo>
                    <a:pt x="175870" y="7556"/>
                    <a:pt x="202597" y="0"/>
                    <a:pt x="228755" y="0"/>
                  </a:cubicBezTo>
                  <a:cubicBezTo>
                    <a:pt x="254913" y="0"/>
                    <a:pt x="280083" y="6476"/>
                    <a:pt x="303279" y="17990"/>
                  </a:cubicBezTo>
                  <a:cubicBezTo>
                    <a:pt x="303773" y="18350"/>
                    <a:pt x="304266" y="18350"/>
                    <a:pt x="304760" y="18710"/>
                  </a:cubicBezTo>
                  <a:cubicBezTo>
                    <a:pt x="391869" y="64765"/>
                    <a:pt x="456029" y="186379"/>
                    <a:pt x="457263" y="331654"/>
                  </a:cubicBezTo>
                  <a:lnTo>
                    <a:pt x="457263" y="954685"/>
                  </a:lnTo>
                  <a:lnTo>
                    <a:pt x="0" y="954685"/>
                  </a:lnTo>
                  <a:lnTo>
                    <a:pt x="0" y="332116"/>
                  </a:lnTo>
                  <a:cubicBezTo>
                    <a:pt x="1234" y="185660"/>
                    <a:pt x="64407" y="64045"/>
                    <a:pt x="152503" y="19070"/>
                  </a:cubicBezTo>
                  <a:close/>
                </a:path>
              </a:pathLst>
            </a:custGeom>
            <a:blipFill>
              <a:blip r:embed="rId6"/>
              <a:stretch>
                <a:fillRect t="-4931" b="-4931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11677152" y="333439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102" y="-5389014"/>
            <a:ext cx="12736762" cy="21194972"/>
            <a:chOff x="0" y="0"/>
            <a:chExt cx="660400" cy="10989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1098957"/>
            </a:xfrm>
            <a:custGeom>
              <a:avLst/>
              <a:gdLst/>
              <a:ahLst/>
              <a:cxnLst/>
              <a:rect l="l" t="t" r="r" b="b"/>
              <a:pathLst>
                <a:path w="660400" h="1098957">
                  <a:moveTo>
                    <a:pt x="220252" y="1079888"/>
                  </a:moveTo>
                  <a:cubicBezTo>
                    <a:pt x="254109" y="1091402"/>
                    <a:pt x="292600" y="1098957"/>
                    <a:pt x="330378" y="1098957"/>
                  </a:cubicBezTo>
                  <a:cubicBezTo>
                    <a:pt x="368157" y="1098957"/>
                    <a:pt x="404509" y="1092481"/>
                    <a:pt x="438009" y="1080967"/>
                  </a:cubicBezTo>
                  <a:cubicBezTo>
                    <a:pt x="438723" y="1080607"/>
                    <a:pt x="439435" y="1080607"/>
                    <a:pt x="440148" y="1080248"/>
                  </a:cubicBezTo>
                  <a:cubicBezTo>
                    <a:pt x="565955" y="1034192"/>
                    <a:pt x="658618" y="912579"/>
                    <a:pt x="660400" y="764099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63532"/>
                  </a:lnTo>
                  <a:cubicBezTo>
                    <a:pt x="1782" y="913297"/>
                    <a:pt x="93019" y="1034913"/>
                    <a:pt x="220252" y="1079888"/>
                  </a:cubicBezTo>
                  <a:close/>
                </a:path>
              </a:pathLst>
            </a:custGeom>
            <a:solidFill>
              <a:srgbClr val="254E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60400" cy="1010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4102" y="3294073"/>
            <a:ext cx="6309452" cy="6992927"/>
            <a:chOff x="0" y="0"/>
            <a:chExt cx="1661749" cy="1841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1749" cy="1841759"/>
            </a:xfrm>
            <a:custGeom>
              <a:avLst/>
              <a:gdLst/>
              <a:ahLst/>
              <a:cxnLst/>
              <a:rect l="l" t="t" r="r" b="b"/>
              <a:pathLst>
                <a:path w="1661749" h="1841759">
                  <a:moveTo>
                    <a:pt x="0" y="0"/>
                  </a:moveTo>
                  <a:lnTo>
                    <a:pt x="1661749" y="0"/>
                  </a:lnTo>
                  <a:lnTo>
                    <a:pt x="1661749" y="1841759"/>
                  </a:lnTo>
                  <a:lnTo>
                    <a:pt x="0" y="1841759"/>
                  </a:lnTo>
                  <a:close/>
                </a:path>
              </a:pathLst>
            </a:custGeom>
            <a:solidFill>
              <a:srgbClr val="254E9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61749" cy="1879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0" y="2800473"/>
            <a:ext cx="624102" cy="4686054"/>
            <a:chOff x="0" y="0"/>
            <a:chExt cx="164373" cy="12341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373" cy="1234187"/>
            </a:xfrm>
            <a:custGeom>
              <a:avLst/>
              <a:gdLst/>
              <a:ahLst/>
              <a:cxnLst/>
              <a:rect l="l" t="t" r="r" b="b"/>
              <a:pathLst>
                <a:path w="164373" h="1234187">
                  <a:moveTo>
                    <a:pt x="0" y="0"/>
                  </a:moveTo>
                  <a:lnTo>
                    <a:pt x="164373" y="0"/>
                  </a:lnTo>
                  <a:lnTo>
                    <a:pt x="164373" y="1234187"/>
                  </a:lnTo>
                  <a:lnTo>
                    <a:pt x="0" y="123418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4373" cy="12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5187" y="8806992"/>
            <a:ext cx="451308" cy="45130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90641" y="8806992"/>
            <a:ext cx="451308" cy="45130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16096" y="8806992"/>
            <a:ext cx="451308" cy="45130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741550" y="8806992"/>
            <a:ext cx="451308" cy="45130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679384"/>
            <a:ext cx="11888588" cy="7883564"/>
            <a:chOff x="0" y="0"/>
            <a:chExt cx="3131151" cy="207633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131151" cy="2076330"/>
            </a:xfrm>
            <a:custGeom>
              <a:avLst/>
              <a:gdLst/>
              <a:ahLst/>
              <a:cxnLst/>
              <a:rect l="l" t="t" r="r" b="b"/>
              <a:pathLst>
                <a:path w="3131151" h="2076330">
                  <a:moveTo>
                    <a:pt x="33212" y="0"/>
                  </a:moveTo>
                  <a:lnTo>
                    <a:pt x="3097939" y="0"/>
                  </a:lnTo>
                  <a:cubicBezTo>
                    <a:pt x="3106748" y="0"/>
                    <a:pt x="3115195" y="3499"/>
                    <a:pt x="3121423" y="9727"/>
                  </a:cubicBezTo>
                  <a:cubicBezTo>
                    <a:pt x="3127652" y="15956"/>
                    <a:pt x="3131151" y="24403"/>
                    <a:pt x="3131151" y="33212"/>
                  </a:cubicBezTo>
                  <a:lnTo>
                    <a:pt x="3131151" y="2043118"/>
                  </a:lnTo>
                  <a:cubicBezTo>
                    <a:pt x="3131151" y="2051926"/>
                    <a:pt x="3127652" y="2060374"/>
                    <a:pt x="3121423" y="2066602"/>
                  </a:cubicBezTo>
                  <a:cubicBezTo>
                    <a:pt x="3115195" y="2072831"/>
                    <a:pt x="3106748" y="2076330"/>
                    <a:pt x="3097939" y="2076330"/>
                  </a:cubicBezTo>
                  <a:lnTo>
                    <a:pt x="33212" y="2076330"/>
                  </a:lnTo>
                  <a:cubicBezTo>
                    <a:pt x="24403" y="2076330"/>
                    <a:pt x="15956" y="2072831"/>
                    <a:pt x="9727" y="2066602"/>
                  </a:cubicBezTo>
                  <a:cubicBezTo>
                    <a:pt x="3499" y="2060374"/>
                    <a:pt x="0" y="2051926"/>
                    <a:pt x="0" y="2043118"/>
                  </a:cubicBezTo>
                  <a:lnTo>
                    <a:pt x="0" y="33212"/>
                  </a:lnTo>
                  <a:cubicBezTo>
                    <a:pt x="0" y="24403"/>
                    <a:pt x="3499" y="15956"/>
                    <a:pt x="9727" y="9727"/>
                  </a:cubicBezTo>
                  <a:cubicBezTo>
                    <a:pt x="15956" y="3499"/>
                    <a:pt x="24403" y="0"/>
                    <a:pt x="332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3131151" cy="2123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4199"/>
                </a:lnSpc>
              </a:pPr>
              <a:r>
                <a:rPr lang="en-US" sz="2999" dirty="0" err="1">
                  <a:solidFill>
                    <a:srgbClr val="000000"/>
                  </a:solidFill>
                  <a:latin typeface="Canva Sans Bold"/>
                </a:rPr>
                <a:t>Objetivo</a:t>
              </a:r>
              <a:r>
                <a:rPr lang="en-US" sz="2999" dirty="0">
                  <a:solidFill>
                    <a:srgbClr val="000000"/>
                  </a:solidFill>
                  <a:latin typeface="Canva Sans Bold"/>
                </a:rPr>
                <a:t>: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Traçar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o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perfil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clínico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e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epidemiológico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dos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pacientes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submetidos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à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cirurgia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micrográfica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de Mohs,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como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também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avaliar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a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técnica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de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congelação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de Mohs.</a:t>
              </a:r>
            </a:p>
            <a:p>
              <a:pPr algn="just">
                <a:lnSpc>
                  <a:spcPts val="4199"/>
                </a:lnSpc>
              </a:pPr>
              <a:endParaRPr lang="en-US" sz="2999" dirty="0">
                <a:solidFill>
                  <a:srgbClr val="000000"/>
                </a:solidFill>
                <a:latin typeface="Canva Sans"/>
              </a:endParaRPr>
            </a:p>
            <a:p>
              <a:pPr algn="just">
                <a:lnSpc>
                  <a:spcPts val="4199"/>
                </a:lnSpc>
              </a:pPr>
              <a:r>
                <a:rPr lang="en-US" sz="2999" dirty="0" err="1">
                  <a:solidFill>
                    <a:srgbClr val="000000"/>
                  </a:solidFill>
                  <a:latin typeface="Canva Sans Bold"/>
                </a:rPr>
                <a:t>Métodos</a:t>
              </a:r>
              <a:r>
                <a:rPr lang="en-US" sz="2999" dirty="0">
                  <a:solidFill>
                    <a:srgbClr val="000000"/>
                  </a:solidFill>
                  <a:latin typeface="Canva Sans Bold"/>
                </a:rPr>
                <a:t>: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Foram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analisados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os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 152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casos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de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pacientes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submetidos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a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cirurgia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micrográfica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de Mohs.</a:t>
              </a:r>
            </a:p>
            <a:p>
              <a:pPr algn="just"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         </a:t>
              </a:r>
            </a:p>
            <a:p>
              <a:pPr algn="just"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         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Período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: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janeiro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de 2022 a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março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de 2024;</a:t>
              </a:r>
            </a:p>
            <a:p>
              <a:pPr algn="just">
                <a:lnSpc>
                  <a:spcPts val="4199"/>
                </a:lnSpc>
              </a:pPr>
              <a:endParaRPr lang="en-US" sz="2999" dirty="0">
                <a:solidFill>
                  <a:srgbClr val="000000"/>
                </a:solidFill>
                <a:latin typeface="Canva Sans"/>
              </a:endParaRPr>
            </a:p>
            <a:p>
              <a:pPr algn="just"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          Local: Hospital da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Unimed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,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Clinica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Pescop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e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Laboratório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Infolaudo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nas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cidade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de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Itajaí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e 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Balneário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Camboriú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(SC). </a:t>
              </a:r>
            </a:p>
            <a:p>
              <a:pPr algn="l">
                <a:lnSpc>
                  <a:spcPts val="2659"/>
                </a:lnSpc>
              </a:pPr>
              <a:endParaRPr lang="en-US" sz="2999" dirty="0">
                <a:solidFill>
                  <a:srgbClr val="000000"/>
                </a:solidFill>
                <a:latin typeface="Canva San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1592933" y="679384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2"/>
                </a:lnTo>
                <a:lnTo>
                  <a:pt x="0" y="698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3360864" y="1028700"/>
            <a:ext cx="5195503" cy="10847303"/>
            <a:chOff x="0" y="0"/>
            <a:chExt cx="457263" cy="95468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57263" cy="954685"/>
            </a:xfrm>
            <a:custGeom>
              <a:avLst/>
              <a:gdLst/>
              <a:ahLst/>
              <a:cxnLst/>
              <a:rect l="l" t="t" r="r" b="b"/>
              <a:pathLst>
                <a:path w="457263" h="954685">
                  <a:moveTo>
                    <a:pt x="152503" y="19070"/>
                  </a:moveTo>
                  <a:cubicBezTo>
                    <a:pt x="175870" y="7556"/>
                    <a:pt x="202597" y="0"/>
                    <a:pt x="228755" y="0"/>
                  </a:cubicBezTo>
                  <a:cubicBezTo>
                    <a:pt x="254913" y="0"/>
                    <a:pt x="280083" y="6476"/>
                    <a:pt x="303279" y="17990"/>
                  </a:cubicBezTo>
                  <a:cubicBezTo>
                    <a:pt x="303773" y="18350"/>
                    <a:pt x="304266" y="18350"/>
                    <a:pt x="304760" y="18710"/>
                  </a:cubicBezTo>
                  <a:cubicBezTo>
                    <a:pt x="391869" y="64765"/>
                    <a:pt x="456029" y="186379"/>
                    <a:pt x="457263" y="331654"/>
                  </a:cubicBezTo>
                  <a:lnTo>
                    <a:pt x="457263" y="954685"/>
                  </a:lnTo>
                  <a:lnTo>
                    <a:pt x="0" y="954685"/>
                  </a:lnTo>
                  <a:lnTo>
                    <a:pt x="0" y="332116"/>
                  </a:lnTo>
                  <a:cubicBezTo>
                    <a:pt x="1234" y="185660"/>
                    <a:pt x="64407" y="64045"/>
                    <a:pt x="152503" y="19070"/>
                  </a:cubicBezTo>
                  <a:close/>
                </a:path>
              </a:pathLst>
            </a:custGeom>
            <a:blipFill>
              <a:blip r:embed="rId4"/>
              <a:stretch>
                <a:fillRect t="-4895" b="-4895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28700" y="7715493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5"/>
                </a:lnTo>
                <a:lnTo>
                  <a:pt x="0" y="8474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99956" y="5143500"/>
            <a:ext cx="730461" cy="539213"/>
          </a:xfrm>
          <a:custGeom>
            <a:avLst/>
            <a:gdLst/>
            <a:ahLst/>
            <a:cxnLst/>
            <a:rect l="l" t="t" r="r" b="b"/>
            <a:pathLst>
              <a:path w="730461" h="539213">
                <a:moveTo>
                  <a:pt x="0" y="0"/>
                </a:moveTo>
                <a:lnTo>
                  <a:pt x="730461" y="0"/>
                </a:lnTo>
                <a:lnTo>
                  <a:pt x="730461" y="539213"/>
                </a:lnTo>
                <a:lnTo>
                  <a:pt x="0" y="5392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64506" y="6178993"/>
            <a:ext cx="730461" cy="539213"/>
          </a:xfrm>
          <a:custGeom>
            <a:avLst/>
            <a:gdLst/>
            <a:ahLst/>
            <a:cxnLst/>
            <a:rect l="l" t="t" r="r" b="b"/>
            <a:pathLst>
              <a:path w="730461" h="539213">
                <a:moveTo>
                  <a:pt x="0" y="0"/>
                </a:moveTo>
                <a:lnTo>
                  <a:pt x="730461" y="0"/>
                </a:lnTo>
                <a:lnTo>
                  <a:pt x="730461" y="539213"/>
                </a:lnTo>
                <a:lnTo>
                  <a:pt x="0" y="5392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102" y="-5389014"/>
            <a:ext cx="12736762" cy="21044796"/>
            <a:chOff x="0" y="0"/>
            <a:chExt cx="660400" cy="1091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1091171"/>
            </a:xfrm>
            <a:custGeom>
              <a:avLst/>
              <a:gdLst/>
              <a:ahLst/>
              <a:cxnLst/>
              <a:rect l="l" t="t" r="r" b="b"/>
              <a:pathLst>
                <a:path w="660400" h="1091171">
                  <a:moveTo>
                    <a:pt x="220252" y="1072102"/>
                  </a:moveTo>
                  <a:cubicBezTo>
                    <a:pt x="254109" y="1083616"/>
                    <a:pt x="292600" y="1091171"/>
                    <a:pt x="330378" y="1091171"/>
                  </a:cubicBezTo>
                  <a:cubicBezTo>
                    <a:pt x="368157" y="1091171"/>
                    <a:pt x="404509" y="1084694"/>
                    <a:pt x="438009" y="1073180"/>
                  </a:cubicBezTo>
                  <a:cubicBezTo>
                    <a:pt x="438723" y="1072821"/>
                    <a:pt x="439435" y="1072821"/>
                    <a:pt x="440148" y="1072461"/>
                  </a:cubicBezTo>
                  <a:cubicBezTo>
                    <a:pt x="565955" y="1026406"/>
                    <a:pt x="658618" y="904792"/>
                    <a:pt x="660400" y="756486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55924"/>
                  </a:lnTo>
                  <a:cubicBezTo>
                    <a:pt x="1782" y="905511"/>
                    <a:pt x="93019" y="1027126"/>
                    <a:pt x="220252" y="1072102"/>
                  </a:cubicBezTo>
                  <a:close/>
                </a:path>
              </a:pathLst>
            </a:custGeom>
            <a:solidFill>
              <a:srgbClr val="254E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60400" cy="1002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4102" y="3294073"/>
            <a:ext cx="6309452" cy="6992927"/>
            <a:chOff x="0" y="0"/>
            <a:chExt cx="1661749" cy="1841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1749" cy="1841759"/>
            </a:xfrm>
            <a:custGeom>
              <a:avLst/>
              <a:gdLst/>
              <a:ahLst/>
              <a:cxnLst/>
              <a:rect l="l" t="t" r="r" b="b"/>
              <a:pathLst>
                <a:path w="1661749" h="1841759">
                  <a:moveTo>
                    <a:pt x="0" y="0"/>
                  </a:moveTo>
                  <a:lnTo>
                    <a:pt x="1661749" y="0"/>
                  </a:lnTo>
                  <a:lnTo>
                    <a:pt x="1661749" y="1841759"/>
                  </a:lnTo>
                  <a:lnTo>
                    <a:pt x="0" y="1841759"/>
                  </a:lnTo>
                  <a:close/>
                </a:path>
              </a:pathLst>
            </a:custGeom>
            <a:solidFill>
              <a:srgbClr val="254E9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61749" cy="1879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0" y="2800473"/>
            <a:ext cx="624102" cy="4686054"/>
            <a:chOff x="0" y="0"/>
            <a:chExt cx="164373" cy="12341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373" cy="1234187"/>
            </a:xfrm>
            <a:custGeom>
              <a:avLst/>
              <a:gdLst/>
              <a:ahLst/>
              <a:cxnLst/>
              <a:rect l="l" t="t" r="r" b="b"/>
              <a:pathLst>
                <a:path w="164373" h="1234187">
                  <a:moveTo>
                    <a:pt x="0" y="0"/>
                  </a:moveTo>
                  <a:lnTo>
                    <a:pt x="164373" y="0"/>
                  </a:lnTo>
                  <a:lnTo>
                    <a:pt x="164373" y="1234187"/>
                  </a:lnTo>
                  <a:lnTo>
                    <a:pt x="0" y="123418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4373" cy="12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5187" y="8806992"/>
            <a:ext cx="451308" cy="45130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90641" y="8806992"/>
            <a:ext cx="451308" cy="45130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16096" y="8806992"/>
            <a:ext cx="451308" cy="45130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741550" y="8806992"/>
            <a:ext cx="451308" cy="45130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49416" y="3310902"/>
            <a:ext cx="12328550" cy="5947398"/>
            <a:chOff x="0" y="0"/>
            <a:chExt cx="3247026" cy="156639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47026" cy="1566393"/>
            </a:xfrm>
            <a:custGeom>
              <a:avLst/>
              <a:gdLst/>
              <a:ahLst/>
              <a:cxnLst/>
              <a:rect l="l" t="t" r="r" b="b"/>
              <a:pathLst>
                <a:path w="3247026" h="1566393">
                  <a:moveTo>
                    <a:pt x="32026" y="0"/>
                  </a:moveTo>
                  <a:lnTo>
                    <a:pt x="3214999" y="0"/>
                  </a:lnTo>
                  <a:cubicBezTo>
                    <a:pt x="3232687" y="0"/>
                    <a:pt x="3247026" y="14339"/>
                    <a:pt x="3247026" y="32026"/>
                  </a:cubicBezTo>
                  <a:lnTo>
                    <a:pt x="3247026" y="1534366"/>
                  </a:lnTo>
                  <a:cubicBezTo>
                    <a:pt x="3247026" y="1552054"/>
                    <a:pt x="3232687" y="1566393"/>
                    <a:pt x="3214999" y="1566393"/>
                  </a:cubicBezTo>
                  <a:lnTo>
                    <a:pt x="32026" y="1566393"/>
                  </a:lnTo>
                  <a:cubicBezTo>
                    <a:pt x="14339" y="1566393"/>
                    <a:pt x="0" y="1552054"/>
                    <a:pt x="0" y="1534366"/>
                  </a:cubicBezTo>
                  <a:lnTo>
                    <a:pt x="0" y="32026"/>
                  </a:lnTo>
                  <a:cubicBezTo>
                    <a:pt x="0" y="14339"/>
                    <a:pt x="14339" y="0"/>
                    <a:pt x="320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3247026" cy="16140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Canva Sans Bold"/>
                </a:rPr>
                <a:t>  Resultados:</a:t>
              </a:r>
            </a:p>
            <a:p>
              <a:pPr algn="just">
                <a:lnSpc>
                  <a:spcPts val="4339"/>
                </a:lnSpc>
              </a:pPr>
              <a:endParaRPr lang="en-US" sz="3099">
                <a:solidFill>
                  <a:srgbClr val="000000"/>
                </a:solidFill>
                <a:latin typeface="Canva Sans Bold"/>
              </a:endParaRPr>
            </a:p>
            <a:p>
              <a:pPr algn="just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Canva Sans Bold"/>
                </a:rPr>
                <a:t>         Idade: </a:t>
              </a:r>
              <a:r>
                <a:rPr lang="en-US" sz="3099">
                  <a:solidFill>
                    <a:srgbClr val="000000"/>
                  </a:solidFill>
                  <a:latin typeface="Canva Sans"/>
                </a:rPr>
                <a:t>32 a 87 anos (67,1% eram do sexo feminino);</a:t>
              </a:r>
            </a:p>
            <a:p>
              <a:pPr algn="just">
                <a:lnSpc>
                  <a:spcPts val="4339"/>
                </a:lnSpc>
              </a:pPr>
              <a:endParaRPr lang="en-US" sz="3099">
                <a:solidFill>
                  <a:srgbClr val="000000"/>
                </a:solidFill>
                <a:latin typeface="Canva Sans"/>
              </a:endParaRPr>
            </a:p>
            <a:p>
              <a:pPr algn="just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Canva Sans"/>
                </a:rPr>
                <a:t>        </a:t>
              </a:r>
              <a:r>
                <a:rPr lang="en-US" sz="3099">
                  <a:solidFill>
                    <a:srgbClr val="000000"/>
                  </a:solidFill>
                  <a:latin typeface="Canva Sans Bold"/>
                </a:rPr>
                <a:t>Topografia: </a:t>
              </a:r>
              <a:r>
                <a:rPr lang="en-US" sz="3099">
                  <a:solidFill>
                    <a:srgbClr val="000000"/>
                  </a:solidFill>
                  <a:latin typeface="Canva Sans"/>
                </a:rPr>
                <a:t> região nasal (67% dos pacientes);</a:t>
              </a:r>
            </a:p>
            <a:p>
              <a:pPr algn="just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Canva Sans"/>
                </a:rPr>
                <a:t>       </a:t>
              </a:r>
            </a:p>
            <a:p>
              <a:pPr algn="just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Canva Sans"/>
                </a:rPr>
                <a:t>        Carcinoma basocelular (71%);</a:t>
              </a:r>
            </a:p>
            <a:p>
              <a:pPr algn="just">
                <a:lnSpc>
                  <a:spcPts val="4339"/>
                </a:lnSpc>
              </a:pPr>
              <a:endParaRPr lang="en-US" sz="3099">
                <a:solidFill>
                  <a:srgbClr val="000000"/>
                </a:solidFill>
                <a:latin typeface="Canva Sans"/>
              </a:endParaRPr>
            </a:p>
            <a:p>
              <a:pPr algn="just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Canva Sans"/>
                </a:rPr>
                <a:t>     </a:t>
              </a:r>
            </a:p>
            <a:p>
              <a:pPr algn="just">
                <a:lnSpc>
                  <a:spcPts val="4339"/>
                </a:lnSpc>
              </a:pPr>
              <a:endParaRPr lang="en-US" sz="3099">
                <a:solidFill>
                  <a:srgbClr val="000000"/>
                </a:solidFill>
                <a:latin typeface="Canva Sans"/>
              </a:endParaRPr>
            </a:p>
            <a:p>
              <a:pPr algn="l">
                <a:lnSpc>
                  <a:spcPts val="2799"/>
                </a:lnSpc>
              </a:pPr>
              <a:endParaRPr lang="en-US" sz="3099">
                <a:solidFill>
                  <a:srgbClr val="000000"/>
                </a:solidFill>
                <a:latin typeface="Canva San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1738601" y="2101842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3360864" y="1295832"/>
            <a:ext cx="5067556" cy="10580172"/>
            <a:chOff x="0" y="0"/>
            <a:chExt cx="457263" cy="95468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57263" cy="954685"/>
            </a:xfrm>
            <a:custGeom>
              <a:avLst/>
              <a:gdLst/>
              <a:ahLst/>
              <a:cxnLst/>
              <a:rect l="l" t="t" r="r" b="b"/>
              <a:pathLst>
                <a:path w="457263" h="954685">
                  <a:moveTo>
                    <a:pt x="152503" y="19070"/>
                  </a:moveTo>
                  <a:cubicBezTo>
                    <a:pt x="175870" y="7556"/>
                    <a:pt x="202597" y="0"/>
                    <a:pt x="228755" y="0"/>
                  </a:cubicBezTo>
                  <a:cubicBezTo>
                    <a:pt x="254913" y="0"/>
                    <a:pt x="280083" y="6476"/>
                    <a:pt x="303279" y="17990"/>
                  </a:cubicBezTo>
                  <a:cubicBezTo>
                    <a:pt x="303773" y="18350"/>
                    <a:pt x="304266" y="18350"/>
                    <a:pt x="304760" y="18710"/>
                  </a:cubicBezTo>
                  <a:cubicBezTo>
                    <a:pt x="391869" y="64765"/>
                    <a:pt x="456029" y="186379"/>
                    <a:pt x="457263" y="331654"/>
                  </a:cubicBezTo>
                  <a:lnTo>
                    <a:pt x="457263" y="954685"/>
                  </a:lnTo>
                  <a:lnTo>
                    <a:pt x="0" y="954685"/>
                  </a:lnTo>
                  <a:lnTo>
                    <a:pt x="0" y="332116"/>
                  </a:lnTo>
                  <a:cubicBezTo>
                    <a:pt x="1234" y="185660"/>
                    <a:pt x="64407" y="64045"/>
                    <a:pt x="152503" y="19070"/>
                  </a:cubicBezTo>
                  <a:close/>
                </a:path>
              </a:pathLst>
            </a:custGeom>
            <a:blipFill>
              <a:blip r:embed="rId4"/>
              <a:stretch>
                <a:fillRect t="-4931" b="-4931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60139" y="84108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769056" y="4501447"/>
            <a:ext cx="796131" cy="587690"/>
          </a:xfrm>
          <a:custGeom>
            <a:avLst/>
            <a:gdLst/>
            <a:ahLst/>
            <a:cxnLst/>
            <a:rect l="l" t="t" r="r" b="b"/>
            <a:pathLst>
              <a:path w="796131" h="587690">
                <a:moveTo>
                  <a:pt x="0" y="0"/>
                </a:moveTo>
                <a:lnTo>
                  <a:pt x="796131" y="0"/>
                </a:lnTo>
                <a:lnTo>
                  <a:pt x="796131" y="587689"/>
                </a:lnTo>
                <a:lnTo>
                  <a:pt x="0" y="587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697593" y="5543916"/>
            <a:ext cx="796131" cy="587690"/>
          </a:xfrm>
          <a:custGeom>
            <a:avLst/>
            <a:gdLst/>
            <a:ahLst/>
            <a:cxnLst/>
            <a:rect l="l" t="t" r="r" b="b"/>
            <a:pathLst>
              <a:path w="796131" h="587690">
                <a:moveTo>
                  <a:pt x="0" y="0"/>
                </a:moveTo>
                <a:lnTo>
                  <a:pt x="796132" y="0"/>
                </a:lnTo>
                <a:lnTo>
                  <a:pt x="796132" y="587690"/>
                </a:lnTo>
                <a:lnTo>
                  <a:pt x="0" y="5876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49416" y="6588806"/>
            <a:ext cx="744308" cy="549435"/>
          </a:xfrm>
          <a:custGeom>
            <a:avLst/>
            <a:gdLst/>
            <a:ahLst/>
            <a:cxnLst/>
            <a:rect l="l" t="t" r="r" b="b"/>
            <a:pathLst>
              <a:path w="744308" h="549435">
                <a:moveTo>
                  <a:pt x="0" y="0"/>
                </a:moveTo>
                <a:lnTo>
                  <a:pt x="744309" y="0"/>
                </a:lnTo>
                <a:lnTo>
                  <a:pt x="744309" y="549434"/>
                </a:lnTo>
                <a:lnTo>
                  <a:pt x="0" y="549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2081065" y="773423"/>
            <a:ext cx="9948151" cy="181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Antonio Ultra-Bold"/>
              </a:rPr>
              <a:t>Cirurgia micrográfica de Mohs: análise de 152 casos </a:t>
            </a:r>
          </a:p>
        </p:txBody>
      </p:sp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66100" y="9258300"/>
            <a:ext cx="19420200" cy="3086100"/>
            <a:chOff x="0" y="0"/>
            <a:chExt cx="511478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4785" cy="812800"/>
            </a:xfrm>
            <a:custGeom>
              <a:avLst/>
              <a:gdLst/>
              <a:ahLst/>
              <a:cxnLst/>
              <a:rect l="l" t="t" r="r" b="b"/>
              <a:pathLst>
                <a:path w="5114785" h="812800">
                  <a:moveTo>
                    <a:pt x="0" y="0"/>
                  </a:moveTo>
                  <a:lnTo>
                    <a:pt x="5114785" y="0"/>
                  </a:lnTo>
                  <a:lnTo>
                    <a:pt x="5114785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1478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30164" y="9546996"/>
            <a:ext cx="451308" cy="45130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55619" y="9546996"/>
            <a:ext cx="451308" cy="45130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81073" y="9546996"/>
            <a:ext cx="451308" cy="45130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006528" y="9546996"/>
            <a:ext cx="451308" cy="45130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85125" y="5658323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0" y="0"/>
                </a:lnTo>
                <a:lnTo>
                  <a:pt x="887150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815725" y="3469557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0" y="0"/>
                </a:lnTo>
                <a:lnTo>
                  <a:pt x="887150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59470" y="2459232"/>
            <a:ext cx="8874876" cy="5509724"/>
          </a:xfrm>
          <a:custGeom>
            <a:avLst/>
            <a:gdLst/>
            <a:ahLst/>
            <a:cxnLst/>
            <a:rect l="l" t="t" r="r" b="b"/>
            <a:pathLst>
              <a:path w="8874876" h="5509724">
                <a:moveTo>
                  <a:pt x="0" y="0"/>
                </a:moveTo>
                <a:lnTo>
                  <a:pt x="8874876" y="0"/>
                </a:lnTo>
                <a:lnTo>
                  <a:pt x="8874876" y="5509723"/>
                </a:lnTo>
                <a:lnTo>
                  <a:pt x="0" y="5509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006927" y="2459232"/>
            <a:ext cx="8921603" cy="5509724"/>
          </a:xfrm>
          <a:custGeom>
            <a:avLst/>
            <a:gdLst/>
            <a:ahLst/>
            <a:cxnLst/>
            <a:rect l="l" t="t" r="r" b="b"/>
            <a:pathLst>
              <a:path w="8921603" h="5509724">
                <a:moveTo>
                  <a:pt x="0" y="0"/>
                </a:moveTo>
                <a:lnTo>
                  <a:pt x="8921603" y="0"/>
                </a:lnTo>
                <a:lnTo>
                  <a:pt x="8921603" y="5509723"/>
                </a:lnTo>
                <a:lnTo>
                  <a:pt x="0" y="5509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31470" y="9258300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613081" y="429606"/>
            <a:ext cx="11637628" cy="1563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Antonio Bold"/>
              </a:rPr>
              <a:t>Gráficos localização e tipos de CBCs</a:t>
            </a:r>
          </a:p>
          <a:p>
            <a:pPr algn="ctr">
              <a:lnSpc>
                <a:spcPts val="5180"/>
              </a:lnSpc>
            </a:pPr>
            <a:endParaRPr lang="en-US" sz="5200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3754" y="-5378898"/>
            <a:ext cx="12736762" cy="21044796"/>
            <a:chOff x="0" y="0"/>
            <a:chExt cx="660400" cy="1091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1091171"/>
            </a:xfrm>
            <a:custGeom>
              <a:avLst/>
              <a:gdLst/>
              <a:ahLst/>
              <a:cxnLst/>
              <a:rect l="l" t="t" r="r" b="b"/>
              <a:pathLst>
                <a:path w="660400" h="1091171">
                  <a:moveTo>
                    <a:pt x="220252" y="1072102"/>
                  </a:moveTo>
                  <a:cubicBezTo>
                    <a:pt x="254109" y="1083616"/>
                    <a:pt x="292600" y="1091171"/>
                    <a:pt x="330378" y="1091171"/>
                  </a:cubicBezTo>
                  <a:cubicBezTo>
                    <a:pt x="368157" y="1091171"/>
                    <a:pt x="404509" y="1084694"/>
                    <a:pt x="438009" y="1073180"/>
                  </a:cubicBezTo>
                  <a:cubicBezTo>
                    <a:pt x="438723" y="1072821"/>
                    <a:pt x="439435" y="1072821"/>
                    <a:pt x="440148" y="1072461"/>
                  </a:cubicBezTo>
                  <a:cubicBezTo>
                    <a:pt x="565955" y="1026406"/>
                    <a:pt x="658618" y="904792"/>
                    <a:pt x="660400" y="756486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55924"/>
                  </a:lnTo>
                  <a:cubicBezTo>
                    <a:pt x="1782" y="905511"/>
                    <a:pt x="93019" y="1027126"/>
                    <a:pt x="220252" y="1072102"/>
                  </a:cubicBezTo>
                  <a:close/>
                </a:path>
              </a:pathLst>
            </a:custGeom>
            <a:solidFill>
              <a:srgbClr val="254E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60400" cy="1002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4102" y="3294073"/>
            <a:ext cx="6309452" cy="6992927"/>
            <a:chOff x="0" y="0"/>
            <a:chExt cx="1661749" cy="1841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1749" cy="1841759"/>
            </a:xfrm>
            <a:custGeom>
              <a:avLst/>
              <a:gdLst/>
              <a:ahLst/>
              <a:cxnLst/>
              <a:rect l="l" t="t" r="r" b="b"/>
              <a:pathLst>
                <a:path w="1661749" h="1841759">
                  <a:moveTo>
                    <a:pt x="0" y="0"/>
                  </a:moveTo>
                  <a:lnTo>
                    <a:pt x="1661749" y="0"/>
                  </a:lnTo>
                  <a:lnTo>
                    <a:pt x="1661749" y="1841759"/>
                  </a:lnTo>
                  <a:lnTo>
                    <a:pt x="0" y="1841759"/>
                  </a:lnTo>
                  <a:close/>
                </a:path>
              </a:pathLst>
            </a:custGeom>
            <a:solidFill>
              <a:srgbClr val="254E9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61749" cy="1879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0" y="2800473"/>
            <a:ext cx="624102" cy="4686054"/>
            <a:chOff x="0" y="0"/>
            <a:chExt cx="164373" cy="12341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373" cy="1234187"/>
            </a:xfrm>
            <a:custGeom>
              <a:avLst/>
              <a:gdLst/>
              <a:ahLst/>
              <a:cxnLst/>
              <a:rect l="l" t="t" r="r" b="b"/>
              <a:pathLst>
                <a:path w="164373" h="1234187">
                  <a:moveTo>
                    <a:pt x="0" y="0"/>
                  </a:moveTo>
                  <a:lnTo>
                    <a:pt x="164373" y="0"/>
                  </a:lnTo>
                  <a:lnTo>
                    <a:pt x="164373" y="1234187"/>
                  </a:lnTo>
                  <a:lnTo>
                    <a:pt x="0" y="123418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4373" cy="12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4102" y="2069098"/>
            <a:ext cx="12399176" cy="7794174"/>
            <a:chOff x="0" y="0"/>
            <a:chExt cx="3265627" cy="20527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65627" cy="2052787"/>
            </a:xfrm>
            <a:custGeom>
              <a:avLst/>
              <a:gdLst/>
              <a:ahLst/>
              <a:cxnLst/>
              <a:rect l="l" t="t" r="r" b="b"/>
              <a:pathLst>
                <a:path w="3265627" h="2052787">
                  <a:moveTo>
                    <a:pt x="31844" y="0"/>
                  </a:moveTo>
                  <a:lnTo>
                    <a:pt x="3233783" y="0"/>
                  </a:lnTo>
                  <a:cubicBezTo>
                    <a:pt x="3251370" y="0"/>
                    <a:pt x="3265627" y="14257"/>
                    <a:pt x="3265627" y="31844"/>
                  </a:cubicBezTo>
                  <a:lnTo>
                    <a:pt x="3265627" y="2020943"/>
                  </a:lnTo>
                  <a:cubicBezTo>
                    <a:pt x="3265627" y="2038529"/>
                    <a:pt x="3251370" y="2052787"/>
                    <a:pt x="3233783" y="2052787"/>
                  </a:cubicBezTo>
                  <a:lnTo>
                    <a:pt x="31844" y="2052787"/>
                  </a:lnTo>
                  <a:cubicBezTo>
                    <a:pt x="14257" y="2052787"/>
                    <a:pt x="0" y="2038529"/>
                    <a:pt x="0" y="2020943"/>
                  </a:cubicBezTo>
                  <a:lnTo>
                    <a:pt x="0" y="31844"/>
                  </a:lnTo>
                  <a:cubicBezTo>
                    <a:pt x="0" y="14257"/>
                    <a:pt x="14257" y="0"/>
                    <a:pt x="3184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265627" cy="2100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Canva Sans Bold"/>
                </a:rPr>
                <a:t>  </a:t>
              </a:r>
            </a:p>
            <a:p>
              <a:pPr algn="just">
                <a:lnSpc>
                  <a:spcPts val="4199"/>
                </a:lnSpc>
              </a:pPr>
              <a:endParaRPr lang="en-US" sz="2999" dirty="0">
                <a:solidFill>
                  <a:srgbClr val="000000"/>
                </a:solidFill>
                <a:latin typeface="Canva Sans Bold"/>
              </a:endParaRPr>
            </a:p>
            <a:p>
              <a:pPr algn="just">
                <a:lnSpc>
                  <a:spcPts val="4199"/>
                </a:lnSpc>
              </a:pPr>
              <a:r>
                <a:rPr lang="en-US" sz="2999" dirty="0" err="1">
                  <a:solidFill>
                    <a:srgbClr val="000000"/>
                  </a:solidFill>
                  <a:latin typeface="Canva Sans Bold"/>
                </a:rPr>
                <a:t>Resultados</a:t>
              </a:r>
              <a:r>
                <a:rPr lang="en-US" sz="2999" dirty="0">
                  <a:solidFill>
                    <a:srgbClr val="000000"/>
                  </a:solidFill>
                  <a:latin typeface="Canva Sans Bold"/>
                </a:rPr>
                <a:t>: </a:t>
              </a:r>
            </a:p>
            <a:p>
              <a:pPr algn="just">
                <a:lnSpc>
                  <a:spcPts val="4199"/>
                </a:lnSpc>
              </a:pPr>
              <a:endParaRPr lang="en-US" sz="2999" dirty="0">
                <a:solidFill>
                  <a:srgbClr val="000000"/>
                </a:solidFill>
                <a:latin typeface="Canva Sans Bold"/>
              </a:endParaRPr>
            </a:p>
            <a:p>
              <a:pPr algn="just"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Canva Sans Bold"/>
                </a:rPr>
                <a:t>         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Equipe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médica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e equipe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técnica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desenvolveram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metodologia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própria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;</a:t>
              </a:r>
            </a:p>
            <a:p>
              <a:pPr algn="just">
                <a:lnSpc>
                  <a:spcPts val="4199"/>
                </a:lnSpc>
              </a:pPr>
              <a:endParaRPr lang="en-US" sz="2999" dirty="0">
                <a:solidFill>
                  <a:srgbClr val="000000"/>
                </a:solidFill>
                <a:latin typeface="Canva Sans"/>
              </a:endParaRPr>
            </a:p>
            <a:p>
              <a:pPr algn="just"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      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Novos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conhecimentos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foram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introduzidos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para a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melhoria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da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técnica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,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exemplo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: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quantidade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de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lâminas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,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manuseio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do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criostato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,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coloração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,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laudos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,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metodologia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cirúrgica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,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qualidade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dos cortes;</a:t>
              </a:r>
            </a:p>
            <a:p>
              <a:pPr algn="just">
                <a:lnSpc>
                  <a:spcPts val="4199"/>
                </a:lnSpc>
              </a:pPr>
              <a:endParaRPr lang="en-US" sz="2999" dirty="0">
                <a:solidFill>
                  <a:srgbClr val="000000"/>
                </a:solidFill>
                <a:latin typeface="Canva Sans"/>
              </a:endParaRPr>
            </a:p>
            <a:p>
              <a:pPr algn="just"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     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Quantidade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de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lâminas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por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congelação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Canva Sans"/>
                </a:rPr>
                <a:t>diminuiu</a:t>
              </a: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(2022-17; 2023-12 e 2024-8).</a:t>
              </a:r>
            </a:p>
            <a:p>
              <a:pPr algn="just">
                <a:lnSpc>
                  <a:spcPts val="4199"/>
                </a:lnSpc>
              </a:pPr>
              <a:endParaRPr lang="en-US" sz="2999" dirty="0">
                <a:solidFill>
                  <a:srgbClr val="000000"/>
                </a:solidFill>
                <a:latin typeface="Canva Sans"/>
              </a:endParaRPr>
            </a:p>
            <a:p>
              <a:pPr algn="just">
                <a:lnSpc>
                  <a:spcPts val="4199"/>
                </a:lnSpc>
              </a:pPr>
              <a:r>
                <a:rPr lang="en-US" sz="2999" dirty="0">
                  <a:solidFill>
                    <a:srgbClr val="000000"/>
                  </a:solidFill>
                  <a:latin typeface="Canva Sans"/>
                </a:rPr>
                <a:t>     </a:t>
              </a:r>
            </a:p>
            <a:p>
              <a:pPr algn="l">
                <a:lnSpc>
                  <a:spcPts val="2659"/>
                </a:lnSpc>
              </a:pPr>
              <a:endParaRPr lang="en-US" sz="2999" dirty="0">
                <a:solidFill>
                  <a:srgbClr val="000000"/>
                </a:solidFill>
                <a:latin typeface="Canva San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38794" y="8666501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360864" y="181039"/>
            <a:ext cx="4871544" cy="10170933"/>
            <a:chOff x="0" y="0"/>
            <a:chExt cx="457263" cy="9546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57263" cy="954685"/>
            </a:xfrm>
            <a:custGeom>
              <a:avLst/>
              <a:gdLst/>
              <a:ahLst/>
              <a:cxnLst/>
              <a:rect l="l" t="t" r="r" b="b"/>
              <a:pathLst>
                <a:path w="457263" h="954685">
                  <a:moveTo>
                    <a:pt x="152503" y="19070"/>
                  </a:moveTo>
                  <a:cubicBezTo>
                    <a:pt x="175870" y="7556"/>
                    <a:pt x="202597" y="0"/>
                    <a:pt x="228755" y="0"/>
                  </a:cubicBezTo>
                  <a:cubicBezTo>
                    <a:pt x="254913" y="0"/>
                    <a:pt x="280083" y="6476"/>
                    <a:pt x="303279" y="17990"/>
                  </a:cubicBezTo>
                  <a:cubicBezTo>
                    <a:pt x="303773" y="18350"/>
                    <a:pt x="304266" y="18350"/>
                    <a:pt x="304760" y="18710"/>
                  </a:cubicBezTo>
                  <a:cubicBezTo>
                    <a:pt x="391869" y="64765"/>
                    <a:pt x="456029" y="186379"/>
                    <a:pt x="457263" y="331654"/>
                  </a:cubicBezTo>
                  <a:lnTo>
                    <a:pt x="457263" y="954685"/>
                  </a:lnTo>
                  <a:lnTo>
                    <a:pt x="0" y="954685"/>
                  </a:lnTo>
                  <a:lnTo>
                    <a:pt x="0" y="332116"/>
                  </a:lnTo>
                  <a:cubicBezTo>
                    <a:pt x="1234" y="185660"/>
                    <a:pt x="64407" y="64045"/>
                    <a:pt x="152503" y="19070"/>
                  </a:cubicBezTo>
                  <a:close/>
                </a:path>
              </a:pathLst>
            </a:custGeom>
            <a:blipFill>
              <a:blip r:embed="rId4"/>
              <a:stretch>
                <a:fillRect l="-42892" r="-42892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03068" y="9015817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5"/>
                </a:lnTo>
                <a:lnTo>
                  <a:pt x="0" y="8474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73753" y="3803430"/>
            <a:ext cx="744308" cy="549435"/>
          </a:xfrm>
          <a:custGeom>
            <a:avLst/>
            <a:gdLst/>
            <a:ahLst/>
            <a:cxnLst/>
            <a:rect l="l" t="t" r="r" b="b"/>
            <a:pathLst>
              <a:path w="744308" h="549435">
                <a:moveTo>
                  <a:pt x="0" y="0"/>
                </a:moveTo>
                <a:lnTo>
                  <a:pt x="744309" y="0"/>
                </a:lnTo>
                <a:lnTo>
                  <a:pt x="744309" y="549435"/>
                </a:lnTo>
                <a:lnTo>
                  <a:pt x="0" y="549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3753" y="5407286"/>
            <a:ext cx="744308" cy="549435"/>
          </a:xfrm>
          <a:custGeom>
            <a:avLst/>
            <a:gdLst/>
            <a:ahLst/>
            <a:cxnLst/>
            <a:rect l="l" t="t" r="r" b="b"/>
            <a:pathLst>
              <a:path w="744308" h="549435">
                <a:moveTo>
                  <a:pt x="0" y="0"/>
                </a:moveTo>
                <a:lnTo>
                  <a:pt x="744309" y="0"/>
                </a:lnTo>
                <a:lnTo>
                  <a:pt x="744309" y="549435"/>
                </a:lnTo>
                <a:lnTo>
                  <a:pt x="0" y="549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959478" y="246038"/>
            <a:ext cx="10222892" cy="171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5"/>
              </a:lnSpc>
            </a:pPr>
            <a:r>
              <a:rPr lang="en-US" sz="4932">
                <a:solidFill>
                  <a:srgbClr val="FFFFFF"/>
                </a:solidFill>
                <a:latin typeface="Antonio Ultra-Bold"/>
              </a:rPr>
              <a:t>Cirurgia micrográfica de Mohs: análise de 152 casos </a:t>
            </a:r>
          </a:p>
        </p:txBody>
      </p:sp>
      <p:sp>
        <p:nvSpPr>
          <p:cNvPr id="22" name="Freeform 22"/>
          <p:cNvSpPr/>
          <p:nvPr/>
        </p:nvSpPr>
        <p:spPr>
          <a:xfrm>
            <a:off x="550375" y="7515497"/>
            <a:ext cx="705386" cy="520703"/>
          </a:xfrm>
          <a:custGeom>
            <a:avLst/>
            <a:gdLst/>
            <a:ahLst/>
            <a:cxnLst/>
            <a:rect l="l" t="t" r="r" b="b"/>
            <a:pathLst>
              <a:path w="705386" h="520703">
                <a:moveTo>
                  <a:pt x="0" y="0"/>
                </a:moveTo>
                <a:lnTo>
                  <a:pt x="705386" y="0"/>
                </a:lnTo>
                <a:lnTo>
                  <a:pt x="705386" y="520703"/>
                </a:lnTo>
                <a:lnTo>
                  <a:pt x="0" y="520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929791" cy="1028700"/>
            <a:chOff x="0" y="0"/>
            <a:chExt cx="508258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258" cy="270933"/>
            </a:xfrm>
            <a:custGeom>
              <a:avLst/>
              <a:gdLst/>
              <a:ahLst/>
              <a:cxnLst/>
              <a:rect l="l" t="t" r="r" b="b"/>
              <a:pathLst>
                <a:path w="508258" h="270933">
                  <a:moveTo>
                    <a:pt x="0" y="0"/>
                  </a:moveTo>
                  <a:lnTo>
                    <a:pt x="508258" y="0"/>
                  </a:lnTo>
                  <a:lnTo>
                    <a:pt x="508258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258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6358209" y="0"/>
            <a:ext cx="1929791" cy="1230877"/>
            <a:chOff x="0" y="0"/>
            <a:chExt cx="508258" cy="3241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8258" cy="324182"/>
            </a:xfrm>
            <a:custGeom>
              <a:avLst/>
              <a:gdLst/>
              <a:ahLst/>
              <a:cxnLst/>
              <a:rect l="l" t="t" r="r" b="b"/>
              <a:pathLst>
                <a:path w="508258" h="324182">
                  <a:moveTo>
                    <a:pt x="0" y="0"/>
                  </a:moveTo>
                  <a:lnTo>
                    <a:pt x="508258" y="0"/>
                  </a:lnTo>
                  <a:lnTo>
                    <a:pt x="508258" y="324182"/>
                  </a:lnTo>
                  <a:lnTo>
                    <a:pt x="0" y="324182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8258" cy="362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29791" y="9600614"/>
            <a:ext cx="16358209" cy="686386"/>
            <a:chOff x="0" y="0"/>
            <a:chExt cx="4308335" cy="1807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08335" cy="180777"/>
            </a:xfrm>
            <a:custGeom>
              <a:avLst/>
              <a:gdLst/>
              <a:ahLst/>
              <a:cxnLst/>
              <a:rect l="l" t="t" r="r" b="b"/>
              <a:pathLst>
                <a:path w="4308335" h="180777">
                  <a:moveTo>
                    <a:pt x="0" y="0"/>
                  </a:moveTo>
                  <a:lnTo>
                    <a:pt x="4308335" y="0"/>
                  </a:lnTo>
                  <a:lnTo>
                    <a:pt x="4308335" y="180777"/>
                  </a:lnTo>
                  <a:lnTo>
                    <a:pt x="0" y="18077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308335" cy="218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59432" y="9600614"/>
            <a:ext cx="9718600" cy="686386"/>
            <a:chOff x="0" y="0"/>
            <a:chExt cx="2559631" cy="1807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9631" cy="180777"/>
            </a:xfrm>
            <a:custGeom>
              <a:avLst/>
              <a:gdLst/>
              <a:ahLst/>
              <a:cxnLst/>
              <a:rect l="l" t="t" r="r" b="b"/>
              <a:pathLst>
                <a:path w="2559631" h="180777">
                  <a:moveTo>
                    <a:pt x="0" y="0"/>
                  </a:moveTo>
                  <a:lnTo>
                    <a:pt x="2559631" y="0"/>
                  </a:lnTo>
                  <a:lnTo>
                    <a:pt x="2559631" y="180777"/>
                  </a:lnTo>
                  <a:lnTo>
                    <a:pt x="0" y="18077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59631" cy="218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775233" y="3068849"/>
            <a:ext cx="1253359" cy="1226537"/>
            <a:chOff x="0" y="0"/>
            <a:chExt cx="508258" cy="4973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8258" cy="497381"/>
            </a:xfrm>
            <a:custGeom>
              <a:avLst/>
              <a:gdLst/>
              <a:ahLst/>
              <a:cxnLst/>
              <a:rect l="l" t="t" r="r" b="b"/>
              <a:pathLst>
                <a:path w="508258" h="497381">
                  <a:moveTo>
                    <a:pt x="0" y="0"/>
                  </a:moveTo>
                  <a:lnTo>
                    <a:pt x="508258" y="0"/>
                  </a:lnTo>
                  <a:lnTo>
                    <a:pt x="508258" y="497381"/>
                  </a:lnTo>
                  <a:lnTo>
                    <a:pt x="0" y="497381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08258" cy="535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28591" y="2401925"/>
            <a:ext cx="564648" cy="666924"/>
            <a:chOff x="0" y="0"/>
            <a:chExt cx="228974" cy="27044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8974" cy="270449"/>
            </a:xfrm>
            <a:custGeom>
              <a:avLst/>
              <a:gdLst/>
              <a:ahLst/>
              <a:cxnLst/>
              <a:rect l="l" t="t" r="r" b="b"/>
              <a:pathLst>
                <a:path w="228974" h="270449">
                  <a:moveTo>
                    <a:pt x="0" y="0"/>
                  </a:moveTo>
                  <a:lnTo>
                    <a:pt x="228974" y="0"/>
                  </a:lnTo>
                  <a:lnTo>
                    <a:pt x="228974" y="270449"/>
                  </a:lnTo>
                  <a:lnTo>
                    <a:pt x="0" y="270449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28974" cy="30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3259409" y="5991613"/>
            <a:ext cx="1253359" cy="1226537"/>
            <a:chOff x="0" y="0"/>
            <a:chExt cx="508258" cy="49738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08258" cy="497381"/>
            </a:xfrm>
            <a:custGeom>
              <a:avLst/>
              <a:gdLst/>
              <a:ahLst/>
              <a:cxnLst/>
              <a:rect l="l" t="t" r="r" b="b"/>
              <a:pathLst>
                <a:path w="508258" h="497381">
                  <a:moveTo>
                    <a:pt x="0" y="0"/>
                  </a:moveTo>
                  <a:lnTo>
                    <a:pt x="508258" y="0"/>
                  </a:lnTo>
                  <a:lnTo>
                    <a:pt x="508258" y="497381"/>
                  </a:lnTo>
                  <a:lnTo>
                    <a:pt x="0" y="497381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508258" cy="535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2694761" y="7218151"/>
            <a:ext cx="564648" cy="666924"/>
            <a:chOff x="0" y="0"/>
            <a:chExt cx="228974" cy="2704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8974" cy="270449"/>
            </a:xfrm>
            <a:custGeom>
              <a:avLst/>
              <a:gdLst/>
              <a:ahLst/>
              <a:cxnLst/>
              <a:rect l="l" t="t" r="r" b="b"/>
              <a:pathLst>
                <a:path w="228974" h="270449">
                  <a:moveTo>
                    <a:pt x="0" y="0"/>
                  </a:moveTo>
                  <a:lnTo>
                    <a:pt x="228974" y="0"/>
                  </a:lnTo>
                  <a:lnTo>
                    <a:pt x="228974" y="270449"/>
                  </a:lnTo>
                  <a:lnTo>
                    <a:pt x="0" y="270449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28974" cy="30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6473890" y="370989"/>
            <a:ext cx="1814110" cy="573259"/>
          </a:xfrm>
          <a:custGeom>
            <a:avLst/>
            <a:gdLst/>
            <a:ahLst/>
            <a:cxnLst/>
            <a:rect l="l" t="t" r="r" b="b"/>
            <a:pathLst>
              <a:path w="1814110" h="573259">
                <a:moveTo>
                  <a:pt x="0" y="0"/>
                </a:moveTo>
                <a:lnTo>
                  <a:pt x="1814110" y="0"/>
                </a:lnTo>
                <a:lnTo>
                  <a:pt x="1814110" y="573258"/>
                </a:lnTo>
                <a:lnTo>
                  <a:pt x="0" y="573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0" y="9439544"/>
            <a:ext cx="1929791" cy="716780"/>
          </a:xfrm>
          <a:custGeom>
            <a:avLst/>
            <a:gdLst/>
            <a:ahLst/>
            <a:cxnLst/>
            <a:rect l="l" t="t" r="r" b="b"/>
            <a:pathLst>
              <a:path w="1929791" h="716780">
                <a:moveTo>
                  <a:pt x="0" y="0"/>
                </a:moveTo>
                <a:lnTo>
                  <a:pt x="1929791" y="0"/>
                </a:lnTo>
                <a:lnTo>
                  <a:pt x="1929791" y="716780"/>
                </a:lnTo>
                <a:lnTo>
                  <a:pt x="0" y="716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5028591" y="387138"/>
            <a:ext cx="12903341" cy="933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33"/>
              </a:lnSpc>
            </a:pPr>
            <a:r>
              <a:rPr lang="en-US" sz="4381" dirty="0">
                <a:solidFill>
                  <a:srgbClr val="FFFFFF"/>
                </a:solidFill>
                <a:latin typeface="Open Sans"/>
              </a:rPr>
              <a:t>   A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cirurgia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de Mohs é:</a:t>
            </a:r>
          </a:p>
          <a:p>
            <a:pPr algn="just">
              <a:lnSpc>
                <a:spcPts val="6133"/>
              </a:lnSpc>
            </a:pPr>
            <a:endParaRPr lang="en-US" sz="4381" dirty="0">
              <a:solidFill>
                <a:srgbClr val="FFFFFF"/>
              </a:solidFill>
              <a:latin typeface="Open Sans"/>
            </a:endParaRPr>
          </a:p>
          <a:p>
            <a:pPr marL="1044462" lvl="1" indent="-571500" algn="just">
              <a:lnSpc>
                <a:spcPts val="6133"/>
              </a:lnSpc>
              <a:buFont typeface="Arial" panose="020B0604020202020204" pitchFamily="34" charset="0"/>
              <a:buChar char="•"/>
            </a:pPr>
            <a:r>
              <a:rPr lang="en-US" sz="4381" dirty="0" err="1">
                <a:solidFill>
                  <a:srgbClr val="FFFFFF"/>
                </a:solidFill>
                <a:latin typeface="Open Sans"/>
              </a:rPr>
              <a:t>Padrão-ouro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para o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tratamento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de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câncer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de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pele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;</a:t>
            </a:r>
          </a:p>
          <a:p>
            <a:pPr algn="just">
              <a:lnSpc>
                <a:spcPts val="6133"/>
              </a:lnSpc>
            </a:pPr>
            <a:endParaRPr lang="en-US" sz="4381" dirty="0">
              <a:solidFill>
                <a:srgbClr val="FFFFFF"/>
              </a:solidFill>
              <a:latin typeface="Open Sans"/>
            </a:endParaRPr>
          </a:p>
          <a:p>
            <a:pPr marL="945925" lvl="1" indent="-472963" algn="just">
              <a:lnSpc>
                <a:spcPts val="6133"/>
              </a:lnSpc>
              <a:buFont typeface="Arial"/>
              <a:buChar char="•"/>
            </a:pPr>
            <a:r>
              <a:rPr lang="en-US" sz="4381" dirty="0" err="1">
                <a:solidFill>
                  <a:srgbClr val="FFFFFF"/>
                </a:solidFill>
                <a:latin typeface="Open Sans"/>
              </a:rPr>
              <a:t>Combinação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de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alta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eficácia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com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menos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agressão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cirúrgica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;</a:t>
            </a:r>
          </a:p>
          <a:p>
            <a:pPr algn="just">
              <a:lnSpc>
                <a:spcPts val="6133"/>
              </a:lnSpc>
            </a:pPr>
            <a:endParaRPr lang="en-US" sz="4381" dirty="0">
              <a:solidFill>
                <a:srgbClr val="FFFFFF"/>
              </a:solidFill>
              <a:latin typeface="Open Sans"/>
            </a:endParaRPr>
          </a:p>
          <a:p>
            <a:pPr marL="945925" lvl="1" indent="-472963" algn="just">
              <a:lnSpc>
                <a:spcPts val="6133"/>
              </a:lnSpc>
              <a:buFont typeface="Arial"/>
              <a:buChar char="•"/>
            </a:pPr>
            <a:r>
              <a:rPr lang="en-US" sz="438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Maior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taxa de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cura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(99% para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câncer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de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pele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não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tratado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antes e 94% para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câncer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de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pele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381" dirty="0" err="1">
                <a:solidFill>
                  <a:srgbClr val="FFFFFF"/>
                </a:solidFill>
                <a:latin typeface="Open Sans"/>
              </a:rPr>
              <a:t>recorrente</a:t>
            </a:r>
            <a:r>
              <a:rPr lang="en-US" sz="4381" dirty="0">
                <a:solidFill>
                  <a:srgbClr val="FFFFFF"/>
                </a:solidFill>
                <a:latin typeface="Open Sans"/>
              </a:rPr>
              <a:t>).</a:t>
            </a:r>
          </a:p>
          <a:p>
            <a:pPr algn="just">
              <a:lnSpc>
                <a:spcPts val="6133"/>
              </a:lnSpc>
            </a:pPr>
            <a:endParaRPr lang="en-US" sz="438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808249" y="370989"/>
            <a:ext cx="4502666" cy="8520238"/>
          </a:xfrm>
          <a:custGeom>
            <a:avLst/>
            <a:gdLst/>
            <a:ahLst/>
            <a:cxnLst/>
            <a:rect l="l" t="t" r="r" b="b"/>
            <a:pathLst>
              <a:path w="4502666" h="8520238">
                <a:moveTo>
                  <a:pt x="0" y="0"/>
                </a:moveTo>
                <a:lnTo>
                  <a:pt x="4502666" y="0"/>
                </a:lnTo>
                <a:lnTo>
                  <a:pt x="4502666" y="8520238"/>
                </a:lnTo>
                <a:lnTo>
                  <a:pt x="0" y="8520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98505"/>
            <a:ext cx="1929791" cy="1888495"/>
            <a:chOff x="0" y="0"/>
            <a:chExt cx="508258" cy="4973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258" cy="497381"/>
            </a:xfrm>
            <a:custGeom>
              <a:avLst/>
              <a:gdLst/>
              <a:ahLst/>
              <a:cxnLst/>
              <a:rect l="l" t="t" r="r" b="b"/>
              <a:pathLst>
                <a:path w="508258" h="497381">
                  <a:moveTo>
                    <a:pt x="0" y="0"/>
                  </a:moveTo>
                  <a:lnTo>
                    <a:pt x="508258" y="0"/>
                  </a:lnTo>
                  <a:lnTo>
                    <a:pt x="508258" y="497381"/>
                  </a:lnTo>
                  <a:lnTo>
                    <a:pt x="0" y="497381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258" cy="535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29791" y="7371644"/>
            <a:ext cx="869386" cy="1026861"/>
            <a:chOff x="0" y="0"/>
            <a:chExt cx="228974" cy="2704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974" cy="270449"/>
            </a:xfrm>
            <a:custGeom>
              <a:avLst/>
              <a:gdLst/>
              <a:ahLst/>
              <a:cxnLst/>
              <a:rect l="l" t="t" r="r" b="b"/>
              <a:pathLst>
                <a:path w="228974" h="270449">
                  <a:moveTo>
                    <a:pt x="0" y="0"/>
                  </a:moveTo>
                  <a:lnTo>
                    <a:pt x="228974" y="0"/>
                  </a:lnTo>
                  <a:lnTo>
                    <a:pt x="228974" y="270449"/>
                  </a:lnTo>
                  <a:lnTo>
                    <a:pt x="0" y="270449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8974" cy="30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6358209" y="0"/>
            <a:ext cx="1929791" cy="1888495"/>
            <a:chOff x="0" y="0"/>
            <a:chExt cx="508258" cy="4973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8258" cy="497381"/>
            </a:xfrm>
            <a:custGeom>
              <a:avLst/>
              <a:gdLst/>
              <a:ahLst/>
              <a:cxnLst/>
              <a:rect l="l" t="t" r="r" b="b"/>
              <a:pathLst>
                <a:path w="508258" h="497381">
                  <a:moveTo>
                    <a:pt x="0" y="0"/>
                  </a:moveTo>
                  <a:lnTo>
                    <a:pt x="508258" y="0"/>
                  </a:lnTo>
                  <a:lnTo>
                    <a:pt x="508258" y="497381"/>
                  </a:lnTo>
                  <a:lnTo>
                    <a:pt x="0" y="497381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8258" cy="535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488823" y="1888495"/>
            <a:ext cx="869386" cy="1026861"/>
            <a:chOff x="0" y="0"/>
            <a:chExt cx="228974" cy="2704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974" cy="270449"/>
            </a:xfrm>
            <a:custGeom>
              <a:avLst/>
              <a:gdLst/>
              <a:ahLst/>
              <a:cxnLst/>
              <a:rect l="l" t="t" r="r" b="b"/>
              <a:pathLst>
                <a:path w="228974" h="270449">
                  <a:moveTo>
                    <a:pt x="0" y="0"/>
                  </a:moveTo>
                  <a:lnTo>
                    <a:pt x="228974" y="0"/>
                  </a:lnTo>
                  <a:lnTo>
                    <a:pt x="228974" y="270449"/>
                  </a:lnTo>
                  <a:lnTo>
                    <a:pt x="0" y="270449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8974" cy="30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29791" y="9600614"/>
            <a:ext cx="16358209" cy="686386"/>
            <a:chOff x="0" y="0"/>
            <a:chExt cx="4308335" cy="1807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08335" cy="180777"/>
            </a:xfrm>
            <a:custGeom>
              <a:avLst/>
              <a:gdLst/>
              <a:ahLst/>
              <a:cxnLst/>
              <a:rect l="l" t="t" r="r" b="b"/>
              <a:pathLst>
                <a:path w="4308335" h="180777">
                  <a:moveTo>
                    <a:pt x="0" y="0"/>
                  </a:moveTo>
                  <a:lnTo>
                    <a:pt x="4308335" y="0"/>
                  </a:lnTo>
                  <a:lnTo>
                    <a:pt x="4308335" y="180777"/>
                  </a:lnTo>
                  <a:lnTo>
                    <a:pt x="0" y="18077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08335" cy="218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59432" y="9600614"/>
            <a:ext cx="9718600" cy="686386"/>
            <a:chOff x="0" y="0"/>
            <a:chExt cx="2559631" cy="18077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59631" cy="180777"/>
            </a:xfrm>
            <a:custGeom>
              <a:avLst/>
              <a:gdLst/>
              <a:ahLst/>
              <a:cxnLst/>
              <a:rect l="l" t="t" r="r" b="b"/>
              <a:pathLst>
                <a:path w="2559631" h="180777">
                  <a:moveTo>
                    <a:pt x="0" y="0"/>
                  </a:moveTo>
                  <a:lnTo>
                    <a:pt x="2559631" y="0"/>
                  </a:lnTo>
                  <a:lnTo>
                    <a:pt x="2559631" y="180777"/>
                  </a:lnTo>
                  <a:lnTo>
                    <a:pt x="0" y="18077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559631" cy="218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775233" y="3068849"/>
            <a:ext cx="1253359" cy="1226537"/>
            <a:chOff x="0" y="0"/>
            <a:chExt cx="508258" cy="49738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08258" cy="497381"/>
            </a:xfrm>
            <a:custGeom>
              <a:avLst/>
              <a:gdLst/>
              <a:ahLst/>
              <a:cxnLst/>
              <a:rect l="l" t="t" r="r" b="b"/>
              <a:pathLst>
                <a:path w="508258" h="497381">
                  <a:moveTo>
                    <a:pt x="0" y="0"/>
                  </a:moveTo>
                  <a:lnTo>
                    <a:pt x="508258" y="0"/>
                  </a:lnTo>
                  <a:lnTo>
                    <a:pt x="508258" y="497381"/>
                  </a:lnTo>
                  <a:lnTo>
                    <a:pt x="0" y="497381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508258" cy="535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028591" y="2401925"/>
            <a:ext cx="564648" cy="666924"/>
            <a:chOff x="0" y="0"/>
            <a:chExt cx="228974" cy="2704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8974" cy="270449"/>
            </a:xfrm>
            <a:custGeom>
              <a:avLst/>
              <a:gdLst/>
              <a:ahLst/>
              <a:cxnLst/>
              <a:rect l="l" t="t" r="r" b="b"/>
              <a:pathLst>
                <a:path w="228974" h="270449">
                  <a:moveTo>
                    <a:pt x="0" y="0"/>
                  </a:moveTo>
                  <a:lnTo>
                    <a:pt x="228974" y="0"/>
                  </a:lnTo>
                  <a:lnTo>
                    <a:pt x="228974" y="270449"/>
                  </a:lnTo>
                  <a:lnTo>
                    <a:pt x="0" y="270449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28974" cy="30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13259409" y="5991613"/>
            <a:ext cx="1253359" cy="1226537"/>
            <a:chOff x="0" y="0"/>
            <a:chExt cx="508258" cy="49738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08258" cy="497381"/>
            </a:xfrm>
            <a:custGeom>
              <a:avLst/>
              <a:gdLst/>
              <a:ahLst/>
              <a:cxnLst/>
              <a:rect l="l" t="t" r="r" b="b"/>
              <a:pathLst>
                <a:path w="508258" h="497381">
                  <a:moveTo>
                    <a:pt x="0" y="0"/>
                  </a:moveTo>
                  <a:lnTo>
                    <a:pt x="508258" y="0"/>
                  </a:lnTo>
                  <a:lnTo>
                    <a:pt x="508258" y="497381"/>
                  </a:lnTo>
                  <a:lnTo>
                    <a:pt x="0" y="497381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508258" cy="535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10800000">
            <a:off x="12694761" y="7218151"/>
            <a:ext cx="564648" cy="666924"/>
            <a:chOff x="0" y="0"/>
            <a:chExt cx="228974" cy="27044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8974" cy="270449"/>
            </a:xfrm>
            <a:custGeom>
              <a:avLst/>
              <a:gdLst/>
              <a:ahLst/>
              <a:cxnLst/>
              <a:rect l="l" t="t" r="r" b="b"/>
              <a:pathLst>
                <a:path w="228974" h="270449">
                  <a:moveTo>
                    <a:pt x="0" y="0"/>
                  </a:moveTo>
                  <a:lnTo>
                    <a:pt x="228974" y="0"/>
                  </a:lnTo>
                  <a:lnTo>
                    <a:pt x="228974" y="270449"/>
                  </a:lnTo>
                  <a:lnTo>
                    <a:pt x="0" y="270449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28974" cy="30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987559" y="3221249"/>
            <a:ext cx="8271849" cy="237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74"/>
              </a:lnSpc>
            </a:pPr>
            <a:r>
              <a:rPr lang="en-US" sz="16613">
                <a:solidFill>
                  <a:srgbClr val="FFFFFF"/>
                </a:solidFill>
                <a:latin typeface="Antonio Bold"/>
              </a:rPr>
              <a:t>Obrigada</a:t>
            </a:r>
          </a:p>
        </p:txBody>
      </p:sp>
      <p:sp>
        <p:nvSpPr>
          <p:cNvPr id="33" name="Freeform 33"/>
          <p:cNvSpPr/>
          <p:nvPr/>
        </p:nvSpPr>
        <p:spPr>
          <a:xfrm>
            <a:off x="16470840" y="490069"/>
            <a:ext cx="1704528" cy="538631"/>
          </a:xfrm>
          <a:custGeom>
            <a:avLst/>
            <a:gdLst/>
            <a:ahLst/>
            <a:cxnLst/>
            <a:rect l="l" t="t" r="r" b="b"/>
            <a:pathLst>
              <a:path w="1704528" h="538631">
                <a:moveTo>
                  <a:pt x="0" y="0"/>
                </a:moveTo>
                <a:lnTo>
                  <a:pt x="1704528" y="0"/>
                </a:lnTo>
                <a:lnTo>
                  <a:pt x="1704528" y="538631"/>
                </a:lnTo>
                <a:lnTo>
                  <a:pt x="0" y="53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381657" y="7161001"/>
            <a:ext cx="11553973" cy="2968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2804" dirty="0">
                <a:solidFill>
                  <a:srgbClr val="FFFFFF"/>
                </a:solidFill>
                <a:latin typeface="Open Sans"/>
              </a:rPr>
              <a:t>E-mail: rosi-bio@hotmail.com</a:t>
            </a:r>
          </a:p>
          <a:p>
            <a:pPr algn="ctr">
              <a:lnSpc>
                <a:spcPts val="3926"/>
              </a:lnSpc>
            </a:pPr>
            <a:r>
              <a:rPr lang="en-US" sz="2804" dirty="0" err="1">
                <a:solidFill>
                  <a:srgbClr val="FFFFFF"/>
                </a:solidFill>
                <a:latin typeface="Open Sans"/>
              </a:rPr>
              <a:t>Cel</a:t>
            </a:r>
            <a:r>
              <a:rPr lang="en-US" sz="2804" dirty="0">
                <a:solidFill>
                  <a:srgbClr val="FFFFFF"/>
                </a:solidFill>
                <a:latin typeface="Open Sans"/>
              </a:rPr>
              <a:t>: 47-98891-3617</a:t>
            </a:r>
          </a:p>
          <a:p>
            <a:pPr algn="ctr">
              <a:lnSpc>
                <a:spcPts val="3926"/>
              </a:lnSpc>
            </a:pPr>
            <a:r>
              <a:rPr lang="en-US" sz="2804" dirty="0">
                <a:solidFill>
                  <a:srgbClr val="FFFFFF"/>
                </a:solidFill>
                <a:latin typeface="Open Sans"/>
              </a:rPr>
              <a:t>https://br.linkedin.com/in/rosangela-miczewski-lima-8061971b3</a:t>
            </a:r>
          </a:p>
          <a:p>
            <a:pPr algn="ctr">
              <a:lnSpc>
                <a:spcPts val="3926"/>
              </a:lnSpc>
            </a:pPr>
            <a:r>
              <a:rPr lang="en-US" sz="2804" u="sng" dirty="0">
                <a:solidFill>
                  <a:schemeClr val="bg1"/>
                </a:solidFill>
                <a:latin typeface="Open Sans"/>
                <a:hlinkClick r:id="rId3" tooltip="https://www.youtube.com/redirect?event=channel_description&amp;redir_token=QUFFLUhqbGVILTVBZTRqQ281VlhqZlpCM2pFaTV2dW5VUXxBQ3Jtc0ttdEx4ZkZvWG9lcVNaV0xNb0FFNGRiT2hzTTA3eW5PMXNkMm1HeHloYU1wZkJTNTBVQnN6YTZFSGxkYlJUb0pIY2JCSG1JdE5mMGlEc2Fxa25HOFBseHpmRnN2YVNOVzItZWZBOFU0TmtVV2tpSXFkUQ&amp;q=https%3A%2F%2Fwww.instagram.com%2Frosangelamiczewski%2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instagram.com/</a:t>
            </a:r>
            <a:r>
              <a:rPr lang="en-US" sz="2804" u="sng" dirty="0" err="1">
                <a:solidFill>
                  <a:schemeClr val="bg1"/>
                </a:solidFill>
                <a:latin typeface="Open Sans"/>
                <a:hlinkClick r:id="rId3" tooltip="https://www.youtube.com/redirect?event=channel_description&amp;redir_token=QUFFLUhqbGVILTVBZTRqQ281VlhqZlpCM2pFaTV2dW5VUXxBQ3Jtc0ttdEx4ZkZvWG9lcVNaV0xNb0FFNGRiT2hzTTA3eW5PMXNkMm1HeHloYU1wZkJTNTBVQnN6YTZFSGxkYlJUb0pIY2JCSG1JdE5mMGlEc2Fxa25HOFBseHpmRnN2YVNOVzItZWZBOFU0TmtVV2tpSXFkUQ&amp;q=https%3A%2F%2Fwww.instagram.com%2Frosangelamiczewski%2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rosangelamiczewski</a:t>
            </a:r>
            <a:endParaRPr lang="en-US" sz="2804" u="sng" dirty="0">
              <a:solidFill>
                <a:schemeClr val="bg1"/>
              </a:solidFill>
              <a:latin typeface="Open Sans"/>
              <a:hlinkClick r:id="rId3" tooltip="https://www.youtube.com/redirect?event=channel_description&amp;redir_token=QUFFLUhqbGVILTVBZTRqQ281VlhqZlpCM2pFaTV2dW5VUXxBQ3Jtc0ttdEx4ZkZvWG9lcVNaV0xNb0FFNGRiT2hzTTA3eW5PMXNkMm1HeHloYU1wZkJTNTBVQnN6YTZFSGxkYlJUb0pIY2JCSG1JdE5mMGlEc2Fxa25HOFBseHpmRnN2YVNOVzItZWZBOFU0TmtVV2tpSXFkUQ&amp;q=https%3A%2F%2Fwww.instagram.com%2Frosangelamiczewski%2F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3926"/>
              </a:lnSpc>
            </a:pPr>
            <a:r>
              <a:rPr lang="en-US" sz="2804" u="sng" dirty="0">
                <a:solidFill>
                  <a:srgbClr val="FFFFFF"/>
                </a:solidFill>
                <a:latin typeface="Open Sans"/>
              </a:rPr>
              <a:t>https://www.youtube.com/@RosangelaMiczewski/about</a:t>
            </a:r>
          </a:p>
          <a:p>
            <a:pPr algn="ctr">
              <a:lnSpc>
                <a:spcPts val="3926"/>
              </a:lnSpc>
            </a:pPr>
            <a:endParaRPr lang="en-US" sz="2804" u="sng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0" y="8984363"/>
            <a:ext cx="1929791" cy="716780"/>
          </a:xfrm>
          <a:custGeom>
            <a:avLst/>
            <a:gdLst/>
            <a:ahLst/>
            <a:cxnLst/>
            <a:rect l="l" t="t" r="r" b="b"/>
            <a:pathLst>
              <a:path w="1929791" h="716780">
                <a:moveTo>
                  <a:pt x="0" y="0"/>
                </a:moveTo>
                <a:lnTo>
                  <a:pt x="1929791" y="0"/>
                </a:lnTo>
                <a:lnTo>
                  <a:pt x="1929791" y="716779"/>
                </a:lnTo>
                <a:lnTo>
                  <a:pt x="0" y="716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662898"/>
            <a:chOff x="0" y="0"/>
            <a:chExt cx="4816593" cy="25449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44961"/>
            </a:xfrm>
            <a:custGeom>
              <a:avLst/>
              <a:gdLst/>
              <a:ahLst/>
              <a:cxnLst/>
              <a:rect l="l" t="t" r="r" b="b"/>
              <a:pathLst>
                <a:path w="4816592" h="2544961">
                  <a:moveTo>
                    <a:pt x="0" y="0"/>
                  </a:moveTo>
                  <a:lnTo>
                    <a:pt x="4816592" y="0"/>
                  </a:lnTo>
                  <a:lnTo>
                    <a:pt x="4816592" y="2544961"/>
                  </a:lnTo>
                  <a:lnTo>
                    <a:pt x="0" y="25449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5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0" y="2800473"/>
            <a:ext cx="624102" cy="4686054"/>
            <a:chOff x="0" y="0"/>
            <a:chExt cx="164373" cy="12341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373" cy="1234187"/>
            </a:xfrm>
            <a:custGeom>
              <a:avLst/>
              <a:gdLst/>
              <a:ahLst/>
              <a:cxnLst/>
              <a:rect l="l" t="t" r="r" b="b"/>
              <a:pathLst>
                <a:path w="164373" h="1234187">
                  <a:moveTo>
                    <a:pt x="0" y="0"/>
                  </a:moveTo>
                  <a:lnTo>
                    <a:pt x="164373" y="0"/>
                  </a:lnTo>
                  <a:lnTo>
                    <a:pt x="164373" y="1234187"/>
                  </a:lnTo>
                  <a:lnTo>
                    <a:pt x="0" y="123418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4373" cy="12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70188" y="0"/>
            <a:ext cx="7717812" cy="9498846"/>
            <a:chOff x="0" y="0"/>
            <a:chExt cx="6604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blipFill>
              <a:blip r:embed="rId2"/>
              <a:stretch>
                <a:fillRect l="-31778" r="-3177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490193" y="8708791"/>
            <a:ext cx="6519036" cy="954108"/>
            <a:chOff x="0" y="0"/>
            <a:chExt cx="1716948" cy="2512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16948" cy="251288"/>
            </a:xfrm>
            <a:custGeom>
              <a:avLst/>
              <a:gdLst/>
              <a:ahLst/>
              <a:cxnLst/>
              <a:rect l="l" t="t" r="r" b="b"/>
              <a:pathLst>
                <a:path w="1716948" h="251288">
                  <a:moveTo>
                    <a:pt x="0" y="0"/>
                  </a:moveTo>
                  <a:lnTo>
                    <a:pt x="1716948" y="0"/>
                  </a:lnTo>
                  <a:lnTo>
                    <a:pt x="1716948" y="251288"/>
                  </a:lnTo>
                  <a:lnTo>
                    <a:pt x="0" y="251288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16948" cy="289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8831949" y="6168763"/>
            <a:ext cx="624102" cy="7612371"/>
            <a:chOff x="0" y="0"/>
            <a:chExt cx="164373" cy="20049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4373" cy="2004904"/>
            </a:xfrm>
            <a:custGeom>
              <a:avLst/>
              <a:gdLst/>
              <a:ahLst/>
              <a:cxnLst/>
              <a:rect l="l" t="t" r="r" b="b"/>
              <a:pathLst>
                <a:path w="164373" h="2004904">
                  <a:moveTo>
                    <a:pt x="0" y="0"/>
                  </a:moveTo>
                  <a:lnTo>
                    <a:pt x="164373" y="0"/>
                  </a:lnTo>
                  <a:lnTo>
                    <a:pt x="164373" y="2004904"/>
                  </a:lnTo>
                  <a:lnTo>
                    <a:pt x="0" y="2004904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64373" cy="2043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65187" y="7774674"/>
            <a:ext cx="451308" cy="45130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90641" y="7774674"/>
            <a:ext cx="451308" cy="45130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016096" y="7774674"/>
            <a:ext cx="451308" cy="45130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66150" y="7774674"/>
            <a:ext cx="451308" cy="451308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9388044" y="330069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12051" y="3814163"/>
            <a:ext cx="10983695" cy="4186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27"/>
              </a:lnSpc>
            </a:pPr>
            <a:r>
              <a:rPr lang="en-US" sz="4162">
                <a:solidFill>
                  <a:srgbClr val="254E9D"/>
                </a:solidFill>
                <a:latin typeface="Hero"/>
              </a:rPr>
              <a:t>    Equipe multidisciplinar.</a:t>
            </a:r>
          </a:p>
          <a:p>
            <a:pPr marL="898689" lvl="1" indent="-449344" algn="just">
              <a:lnSpc>
                <a:spcPts val="5827"/>
              </a:lnSpc>
              <a:buFont typeface="Arial"/>
              <a:buChar char="•"/>
            </a:pPr>
            <a:r>
              <a:rPr lang="en-US" sz="4162">
                <a:solidFill>
                  <a:srgbClr val="254E9D"/>
                </a:solidFill>
                <a:latin typeface="Hero"/>
              </a:rPr>
              <a:t>Cirurgião certificado para a técnica;</a:t>
            </a:r>
          </a:p>
          <a:p>
            <a:pPr marL="898689" lvl="1" indent="-449344" algn="just">
              <a:lnSpc>
                <a:spcPts val="5827"/>
              </a:lnSpc>
              <a:buFont typeface="Arial"/>
              <a:buChar char="•"/>
            </a:pPr>
            <a:r>
              <a:rPr lang="en-US" sz="4162">
                <a:solidFill>
                  <a:srgbClr val="254E9D"/>
                </a:solidFill>
                <a:latin typeface="Hero"/>
              </a:rPr>
              <a:t>Patologista;</a:t>
            </a:r>
          </a:p>
          <a:p>
            <a:pPr marL="898689" lvl="1" indent="-449344" algn="just">
              <a:lnSpc>
                <a:spcPts val="5827"/>
              </a:lnSpc>
              <a:buFont typeface="Arial"/>
              <a:buChar char="•"/>
            </a:pPr>
            <a:r>
              <a:rPr lang="en-US" sz="4162">
                <a:solidFill>
                  <a:srgbClr val="254E9D"/>
                </a:solidFill>
                <a:latin typeface="Hero"/>
              </a:rPr>
              <a:t>Histotécnico;</a:t>
            </a:r>
          </a:p>
          <a:p>
            <a:pPr marL="898689" lvl="1" indent="-449344" algn="l">
              <a:lnSpc>
                <a:spcPts val="5827"/>
              </a:lnSpc>
              <a:buFont typeface="Arial"/>
              <a:buChar char="•"/>
            </a:pPr>
            <a:r>
              <a:rPr lang="en-US" sz="4162">
                <a:solidFill>
                  <a:srgbClr val="254E9D"/>
                </a:solidFill>
                <a:latin typeface="Hero"/>
              </a:rPr>
              <a:t>Cirurgião plástico para reconstrução.</a:t>
            </a:r>
          </a:p>
          <a:p>
            <a:pPr algn="just">
              <a:lnSpc>
                <a:spcPts val="4155"/>
              </a:lnSpc>
            </a:pPr>
            <a:endParaRPr lang="en-US" sz="4162">
              <a:solidFill>
                <a:srgbClr val="254E9D"/>
              </a:solidFill>
              <a:latin typeface="Hero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80057" y="501021"/>
            <a:ext cx="8763943" cy="96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254E9D"/>
                </a:solidFill>
                <a:latin typeface="Antonio Ultra-Bold"/>
              </a:rPr>
              <a:t>Quem realiza o procedimento?</a:t>
            </a:r>
          </a:p>
        </p:txBody>
      </p:sp>
      <p:sp>
        <p:nvSpPr>
          <p:cNvPr id="31" name="Freeform 31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9207" y="8651390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-154033" y="1792727"/>
            <a:ext cx="10983695" cy="72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254E9D"/>
                </a:solidFill>
                <a:latin typeface="Hero"/>
              </a:rPr>
              <a:t>Dermatologista certificado pela SBD.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021078" y="2769588"/>
            <a:ext cx="6244977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54E9D"/>
                </a:solidFill>
                <a:latin typeface="Open Sans"/>
              </a:rPr>
              <a:t>Conhecimento dos tumores, de histologia,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54E9D"/>
                </a:solidFill>
                <a:latin typeface="Open Sans"/>
              </a:rPr>
              <a:t>de cirurgia, assim como de técnicas de reconstrução.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98505"/>
            <a:ext cx="1929791" cy="1888495"/>
            <a:chOff x="0" y="0"/>
            <a:chExt cx="508258" cy="4973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258" cy="497381"/>
            </a:xfrm>
            <a:custGeom>
              <a:avLst/>
              <a:gdLst/>
              <a:ahLst/>
              <a:cxnLst/>
              <a:rect l="l" t="t" r="r" b="b"/>
              <a:pathLst>
                <a:path w="508258" h="497381">
                  <a:moveTo>
                    <a:pt x="0" y="0"/>
                  </a:moveTo>
                  <a:lnTo>
                    <a:pt x="508258" y="0"/>
                  </a:lnTo>
                  <a:lnTo>
                    <a:pt x="508258" y="497381"/>
                  </a:lnTo>
                  <a:lnTo>
                    <a:pt x="0" y="497381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258" cy="535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29791" y="7371644"/>
            <a:ext cx="869386" cy="1026861"/>
            <a:chOff x="0" y="0"/>
            <a:chExt cx="228974" cy="2704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974" cy="270449"/>
            </a:xfrm>
            <a:custGeom>
              <a:avLst/>
              <a:gdLst/>
              <a:ahLst/>
              <a:cxnLst/>
              <a:rect l="l" t="t" r="r" b="b"/>
              <a:pathLst>
                <a:path w="228974" h="270449">
                  <a:moveTo>
                    <a:pt x="0" y="0"/>
                  </a:moveTo>
                  <a:lnTo>
                    <a:pt x="228974" y="0"/>
                  </a:lnTo>
                  <a:lnTo>
                    <a:pt x="228974" y="270449"/>
                  </a:lnTo>
                  <a:lnTo>
                    <a:pt x="0" y="270449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8974" cy="30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6358209" y="0"/>
            <a:ext cx="1929791" cy="1888495"/>
            <a:chOff x="0" y="0"/>
            <a:chExt cx="508258" cy="4973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8258" cy="497381"/>
            </a:xfrm>
            <a:custGeom>
              <a:avLst/>
              <a:gdLst/>
              <a:ahLst/>
              <a:cxnLst/>
              <a:rect l="l" t="t" r="r" b="b"/>
              <a:pathLst>
                <a:path w="508258" h="497381">
                  <a:moveTo>
                    <a:pt x="0" y="0"/>
                  </a:moveTo>
                  <a:lnTo>
                    <a:pt x="508258" y="0"/>
                  </a:lnTo>
                  <a:lnTo>
                    <a:pt x="508258" y="497381"/>
                  </a:lnTo>
                  <a:lnTo>
                    <a:pt x="0" y="497381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8258" cy="535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488823" y="1888495"/>
            <a:ext cx="869386" cy="1026861"/>
            <a:chOff x="0" y="0"/>
            <a:chExt cx="228974" cy="2704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974" cy="270449"/>
            </a:xfrm>
            <a:custGeom>
              <a:avLst/>
              <a:gdLst/>
              <a:ahLst/>
              <a:cxnLst/>
              <a:rect l="l" t="t" r="r" b="b"/>
              <a:pathLst>
                <a:path w="228974" h="270449">
                  <a:moveTo>
                    <a:pt x="0" y="0"/>
                  </a:moveTo>
                  <a:lnTo>
                    <a:pt x="228974" y="0"/>
                  </a:lnTo>
                  <a:lnTo>
                    <a:pt x="228974" y="270449"/>
                  </a:lnTo>
                  <a:lnTo>
                    <a:pt x="0" y="270449"/>
                  </a:lnTo>
                  <a:close/>
                </a:path>
              </a:pathLst>
            </a:custGeom>
            <a:solidFill>
              <a:srgbClr val="FCFD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8974" cy="30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29791" y="9600614"/>
            <a:ext cx="16358209" cy="686386"/>
            <a:chOff x="0" y="0"/>
            <a:chExt cx="4308335" cy="1807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08335" cy="180777"/>
            </a:xfrm>
            <a:custGeom>
              <a:avLst/>
              <a:gdLst/>
              <a:ahLst/>
              <a:cxnLst/>
              <a:rect l="l" t="t" r="r" b="b"/>
              <a:pathLst>
                <a:path w="4308335" h="180777">
                  <a:moveTo>
                    <a:pt x="0" y="0"/>
                  </a:moveTo>
                  <a:lnTo>
                    <a:pt x="4308335" y="0"/>
                  </a:lnTo>
                  <a:lnTo>
                    <a:pt x="4308335" y="180777"/>
                  </a:lnTo>
                  <a:lnTo>
                    <a:pt x="0" y="18077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08335" cy="218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59432" y="9600614"/>
            <a:ext cx="9718600" cy="686386"/>
            <a:chOff x="0" y="0"/>
            <a:chExt cx="2559631" cy="18077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59631" cy="180777"/>
            </a:xfrm>
            <a:custGeom>
              <a:avLst/>
              <a:gdLst/>
              <a:ahLst/>
              <a:cxnLst/>
              <a:rect l="l" t="t" r="r" b="b"/>
              <a:pathLst>
                <a:path w="2559631" h="180777">
                  <a:moveTo>
                    <a:pt x="0" y="0"/>
                  </a:moveTo>
                  <a:lnTo>
                    <a:pt x="2559631" y="0"/>
                  </a:lnTo>
                  <a:lnTo>
                    <a:pt x="2559631" y="180777"/>
                  </a:lnTo>
                  <a:lnTo>
                    <a:pt x="0" y="18077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559631" cy="218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775233" y="3068849"/>
            <a:ext cx="1253359" cy="1226537"/>
            <a:chOff x="0" y="0"/>
            <a:chExt cx="508258" cy="49738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08258" cy="497381"/>
            </a:xfrm>
            <a:custGeom>
              <a:avLst/>
              <a:gdLst/>
              <a:ahLst/>
              <a:cxnLst/>
              <a:rect l="l" t="t" r="r" b="b"/>
              <a:pathLst>
                <a:path w="508258" h="497381">
                  <a:moveTo>
                    <a:pt x="0" y="0"/>
                  </a:moveTo>
                  <a:lnTo>
                    <a:pt x="508258" y="0"/>
                  </a:lnTo>
                  <a:lnTo>
                    <a:pt x="508258" y="497381"/>
                  </a:lnTo>
                  <a:lnTo>
                    <a:pt x="0" y="497381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508258" cy="535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028591" y="2401925"/>
            <a:ext cx="564648" cy="666924"/>
            <a:chOff x="0" y="0"/>
            <a:chExt cx="228974" cy="2704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8974" cy="270449"/>
            </a:xfrm>
            <a:custGeom>
              <a:avLst/>
              <a:gdLst/>
              <a:ahLst/>
              <a:cxnLst/>
              <a:rect l="l" t="t" r="r" b="b"/>
              <a:pathLst>
                <a:path w="228974" h="270449">
                  <a:moveTo>
                    <a:pt x="0" y="0"/>
                  </a:moveTo>
                  <a:lnTo>
                    <a:pt x="228974" y="0"/>
                  </a:lnTo>
                  <a:lnTo>
                    <a:pt x="228974" y="270449"/>
                  </a:lnTo>
                  <a:lnTo>
                    <a:pt x="0" y="270449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28974" cy="30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13259409" y="5991613"/>
            <a:ext cx="1253359" cy="1226537"/>
            <a:chOff x="0" y="0"/>
            <a:chExt cx="508258" cy="49738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08258" cy="497381"/>
            </a:xfrm>
            <a:custGeom>
              <a:avLst/>
              <a:gdLst/>
              <a:ahLst/>
              <a:cxnLst/>
              <a:rect l="l" t="t" r="r" b="b"/>
              <a:pathLst>
                <a:path w="508258" h="497381">
                  <a:moveTo>
                    <a:pt x="0" y="0"/>
                  </a:moveTo>
                  <a:lnTo>
                    <a:pt x="508258" y="0"/>
                  </a:lnTo>
                  <a:lnTo>
                    <a:pt x="508258" y="497381"/>
                  </a:lnTo>
                  <a:lnTo>
                    <a:pt x="0" y="497381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508258" cy="535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10800000">
            <a:off x="12694761" y="7218151"/>
            <a:ext cx="564648" cy="666924"/>
            <a:chOff x="0" y="0"/>
            <a:chExt cx="228974" cy="27044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8974" cy="270449"/>
            </a:xfrm>
            <a:custGeom>
              <a:avLst/>
              <a:gdLst/>
              <a:ahLst/>
              <a:cxnLst/>
              <a:rect l="l" t="t" r="r" b="b"/>
              <a:pathLst>
                <a:path w="228974" h="270449">
                  <a:moveTo>
                    <a:pt x="0" y="0"/>
                  </a:moveTo>
                  <a:lnTo>
                    <a:pt x="228974" y="0"/>
                  </a:lnTo>
                  <a:lnTo>
                    <a:pt x="228974" y="270449"/>
                  </a:lnTo>
                  <a:lnTo>
                    <a:pt x="0" y="270449"/>
                  </a:lnTo>
                  <a:close/>
                </a:path>
              </a:pathLst>
            </a:custGeom>
            <a:solidFill>
              <a:srgbClr val="FCFDFD">
                <a:alpha val="13725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28974" cy="30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5028591" y="3106949"/>
            <a:ext cx="9893545" cy="344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6"/>
              </a:lnSpc>
            </a:pPr>
            <a:r>
              <a:rPr lang="en-US" sz="3588">
                <a:solidFill>
                  <a:srgbClr val="FFFFFF"/>
                </a:solidFill>
                <a:latin typeface="Antonio Bold"/>
              </a:rPr>
              <a:t>Brasil ainda está aquém de países como Estados Unidos e Austrália, que têm mais de mil cirurgiões micrográficos certificados, cada, enquanto o Brasil está atingindo agora o número de 100 especialistas, dos quais dez estão no Rio de Janeiro.</a:t>
            </a:r>
          </a:p>
          <a:p>
            <a:pPr algn="ctr">
              <a:lnSpc>
                <a:spcPts val="2200"/>
              </a:lnSpc>
            </a:pPr>
            <a:r>
              <a:rPr lang="en-US" sz="2000">
                <a:solidFill>
                  <a:srgbClr val="FFFFFF"/>
                </a:solidFill>
                <a:latin typeface="Antonio Bold"/>
              </a:rPr>
              <a:t>Publicado em 20/07/2022 </a:t>
            </a:r>
          </a:p>
          <a:p>
            <a:pPr algn="ctr">
              <a:lnSpc>
                <a:spcPts val="3946"/>
              </a:lnSpc>
            </a:pPr>
            <a:endParaRPr lang="en-US" sz="200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1649"/>
              </a:lnSpc>
            </a:pPr>
            <a:r>
              <a:rPr lang="en-US" sz="1499">
                <a:solidFill>
                  <a:srgbClr val="FFFFFF"/>
                </a:solidFill>
                <a:latin typeface="Antonio Bold"/>
              </a:rPr>
              <a:t>https://agenciabrasil.ebc.com.br/saude/noticia/2022-07/uff-ensinara-tecnica-que-permite-100-de-cura-em-canceres-de-pele</a:t>
            </a:r>
          </a:p>
        </p:txBody>
      </p:sp>
      <p:sp>
        <p:nvSpPr>
          <p:cNvPr id="33" name="Freeform 33"/>
          <p:cNvSpPr/>
          <p:nvPr/>
        </p:nvSpPr>
        <p:spPr>
          <a:xfrm>
            <a:off x="16407036" y="405617"/>
            <a:ext cx="1704528" cy="538631"/>
          </a:xfrm>
          <a:custGeom>
            <a:avLst/>
            <a:gdLst/>
            <a:ahLst/>
            <a:cxnLst/>
            <a:rect l="l" t="t" r="r" b="b"/>
            <a:pathLst>
              <a:path w="1704528" h="538631">
                <a:moveTo>
                  <a:pt x="0" y="0"/>
                </a:moveTo>
                <a:lnTo>
                  <a:pt x="1704528" y="0"/>
                </a:lnTo>
                <a:lnTo>
                  <a:pt x="1704528" y="538630"/>
                </a:lnTo>
                <a:lnTo>
                  <a:pt x="0" y="538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0" y="8899910"/>
            <a:ext cx="1929791" cy="716780"/>
          </a:xfrm>
          <a:custGeom>
            <a:avLst/>
            <a:gdLst/>
            <a:ahLst/>
            <a:cxnLst/>
            <a:rect l="l" t="t" r="r" b="b"/>
            <a:pathLst>
              <a:path w="1929791" h="716780">
                <a:moveTo>
                  <a:pt x="0" y="0"/>
                </a:moveTo>
                <a:lnTo>
                  <a:pt x="1929791" y="0"/>
                </a:lnTo>
                <a:lnTo>
                  <a:pt x="1929791" y="716780"/>
                </a:lnTo>
                <a:lnTo>
                  <a:pt x="0" y="716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7820" y="1463560"/>
            <a:ext cx="3316546" cy="7359879"/>
          </a:xfrm>
          <a:custGeom>
            <a:avLst/>
            <a:gdLst/>
            <a:ahLst/>
            <a:cxnLst/>
            <a:rect l="l" t="t" r="r" b="b"/>
            <a:pathLst>
              <a:path w="3316546" h="7359879">
                <a:moveTo>
                  <a:pt x="0" y="0"/>
                </a:moveTo>
                <a:lnTo>
                  <a:pt x="3316546" y="0"/>
                </a:lnTo>
                <a:lnTo>
                  <a:pt x="3316546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66479" y="1543093"/>
            <a:ext cx="3173980" cy="7280347"/>
          </a:xfrm>
          <a:custGeom>
            <a:avLst/>
            <a:gdLst/>
            <a:ahLst/>
            <a:cxnLst/>
            <a:rect l="l" t="t" r="r" b="b"/>
            <a:pathLst>
              <a:path w="3173980" h="7280347">
                <a:moveTo>
                  <a:pt x="0" y="0"/>
                </a:moveTo>
                <a:lnTo>
                  <a:pt x="3173980" y="0"/>
                </a:lnTo>
                <a:lnTo>
                  <a:pt x="3173980" y="7280347"/>
                </a:lnTo>
                <a:lnTo>
                  <a:pt x="0" y="72803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50935" y="3263195"/>
            <a:ext cx="8808365" cy="3840143"/>
          </a:xfrm>
          <a:custGeom>
            <a:avLst/>
            <a:gdLst/>
            <a:ahLst/>
            <a:cxnLst/>
            <a:rect l="l" t="t" r="r" b="b"/>
            <a:pathLst>
              <a:path w="8808365" h="3840143">
                <a:moveTo>
                  <a:pt x="0" y="0"/>
                </a:moveTo>
                <a:lnTo>
                  <a:pt x="8808365" y="0"/>
                </a:lnTo>
                <a:lnTo>
                  <a:pt x="8808365" y="3840143"/>
                </a:lnTo>
                <a:lnTo>
                  <a:pt x="0" y="3840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14907" y="425126"/>
            <a:ext cx="8658186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latin typeface="Antonio Bold"/>
              </a:rPr>
              <a:t>Sala para </a:t>
            </a:r>
            <a:r>
              <a:rPr lang="en-US" sz="5199" dirty="0" err="1">
                <a:solidFill>
                  <a:srgbClr val="FFFFFF"/>
                </a:solidFill>
                <a:latin typeface="Antonio Bold"/>
              </a:rPr>
              <a:t>congelação</a:t>
            </a:r>
            <a:r>
              <a:rPr lang="en-US" sz="5199" dirty="0">
                <a:solidFill>
                  <a:srgbClr val="FFFFFF"/>
                </a:solidFill>
                <a:latin typeface="Antonio Bold"/>
              </a:rPr>
              <a:t> de Mohs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0622" y="1372938"/>
            <a:ext cx="5933735" cy="7885362"/>
          </a:xfrm>
          <a:custGeom>
            <a:avLst/>
            <a:gdLst/>
            <a:ahLst/>
            <a:cxnLst/>
            <a:rect l="l" t="t" r="r" b="b"/>
            <a:pathLst>
              <a:path w="5933735" h="7885362">
                <a:moveTo>
                  <a:pt x="0" y="0"/>
                </a:moveTo>
                <a:lnTo>
                  <a:pt x="5933735" y="0"/>
                </a:lnTo>
                <a:lnTo>
                  <a:pt x="5933735" y="7885362"/>
                </a:lnTo>
                <a:lnTo>
                  <a:pt x="0" y="7885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82031" y="1372938"/>
            <a:ext cx="4424423" cy="7885362"/>
          </a:xfrm>
          <a:custGeom>
            <a:avLst/>
            <a:gdLst/>
            <a:ahLst/>
            <a:cxnLst/>
            <a:rect l="l" t="t" r="r" b="b"/>
            <a:pathLst>
              <a:path w="4424423" h="7885362">
                <a:moveTo>
                  <a:pt x="0" y="0"/>
                </a:moveTo>
                <a:lnTo>
                  <a:pt x="4424423" y="0"/>
                </a:lnTo>
                <a:lnTo>
                  <a:pt x="4424423" y="7885362"/>
                </a:lnTo>
                <a:lnTo>
                  <a:pt x="0" y="7885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44128" y="1372938"/>
            <a:ext cx="4230579" cy="7885362"/>
          </a:xfrm>
          <a:custGeom>
            <a:avLst/>
            <a:gdLst/>
            <a:ahLst/>
            <a:cxnLst/>
            <a:rect l="l" t="t" r="r" b="b"/>
            <a:pathLst>
              <a:path w="4230579" h="7885362">
                <a:moveTo>
                  <a:pt x="0" y="0"/>
                </a:moveTo>
                <a:lnTo>
                  <a:pt x="4230579" y="0"/>
                </a:lnTo>
                <a:lnTo>
                  <a:pt x="4230579" y="7885362"/>
                </a:lnTo>
                <a:lnTo>
                  <a:pt x="0" y="78853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644357" y="141605"/>
            <a:ext cx="499928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ntonio Bold"/>
              </a:rPr>
              <a:t>Sala para a cirurgia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54E9D">
                <a:alpha val="100000"/>
              </a:srgbClr>
            </a:gs>
            <a:gs pos="100000">
              <a:srgbClr val="1231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48335" y="1814411"/>
            <a:ext cx="9191330" cy="6658177"/>
          </a:xfrm>
          <a:custGeom>
            <a:avLst/>
            <a:gdLst/>
            <a:ahLst/>
            <a:cxnLst/>
            <a:rect l="l" t="t" r="r" b="b"/>
            <a:pathLst>
              <a:path w="9191330" h="6658177">
                <a:moveTo>
                  <a:pt x="0" y="0"/>
                </a:moveTo>
                <a:lnTo>
                  <a:pt x="9191330" y="0"/>
                </a:lnTo>
                <a:lnTo>
                  <a:pt x="9191330" y="6658178"/>
                </a:lnTo>
                <a:lnTo>
                  <a:pt x="0" y="6658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577064" y="8773052"/>
            <a:ext cx="5133872" cy="48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2"/>
              </a:lnSpc>
              <a:spcBef>
                <a:spcPct val="0"/>
              </a:spcBef>
            </a:pPr>
            <a:r>
              <a:rPr lang="en-US" sz="2916">
                <a:solidFill>
                  <a:srgbClr val="FFFFFF"/>
                </a:solidFill>
                <a:latin typeface="Canva Sans"/>
              </a:rPr>
              <a:t>Passo 1: Exame e preparação</a:t>
            </a:r>
          </a:p>
        </p:txBody>
      </p:sp>
      <p:sp>
        <p:nvSpPr>
          <p:cNvPr id="4" name="Freeform 4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40365" y="337108"/>
            <a:ext cx="8207269" cy="89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7"/>
              </a:lnSpc>
            </a:pPr>
            <a:r>
              <a:rPr lang="en-US" sz="5269">
                <a:solidFill>
                  <a:srgbClr val="FDFDFD"/>
                </a:solidFill>
                <a:latin typeface="Antonio Ultra-Bold"/>
              </a:rPr>
              <a:t>Como funciona a técnica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32173" y="0"/>
            <a:ext cx="7455827" cy="10287000"/>
            <a:chOff x="0" y="0"/>
            <a:chExt cx="196367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3675" cy="2709333"/>
            </a:xfrm>
            <a:custGeom>
              <a:avLst/>
              <a:gdLst/>
              <a:ahLst/>
              <a:cxnLst/>
              <a:rect l="l" t="t" r="r" b="b"/>
              <a:pathLst>
                <a:path w="1963675" h="2709333">
                  <a:moveTo>
                    <a:pt x="0" y="0"/>
                  </a:moveTo>
                  <a:lnTo>
                    <a:pt x="1963675" y="0"/>
                  </a:lnTo>
                  <a:lnTo>
                    <a:pt x="196367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6367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75748" y="23138"/>
            <a:ext cx="7297589" cy="9997099"/>
            <a:chOff x="0" y="0"/>
            <a:chExt cx="677253" cy="9277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7253" cy="927781"/>
            </a:xfrm>
            <a:custGeom>
              <a:avLst/>
              <a:gdLst/>
              <a:ahLst/>
              <a:cxnLst/>
              <a:rect l="l" t="t" r="r" b="b"/>
              <a:pathLst>
                <a:path w="677253" h="927781">
                  <a:moveTo>
                    <a:pt x="225873" y="19070"/>
                  </a:moveTo>
                  <a:cubicBezTo>
                    <a:pt x="260482" y="7556"/>
                    <a:pt x="300067" y="0"/>
                    <a:pt x="338809" y="0"/>
                  </a:cubicBezTo>
                  <a:cubicBezTo>
                    <a:pt x="377551" y="0"/>
                    <a:pt x="414832" y="6476"/>
                    <a:pt x="449187" y="17990"/>
                  </a:cubicBezTo>
                  <a:cubicBezTo>
                    <a:pt x="449919" y="18350"/>
                    <a:pt x="450649" y="18350"/>
                    <a:pt x="451380" y="18710"/>
                  </a:cubicBezTo>
                  <a:cubicBezTo>
                    <a:pt x="580398" y="64765"/>
                    <a:pt x="675425" y="186379"/>
                    <a:pt x="677253" y="331056"/>
                  </a:cubicBezTo>
                  <a:lnTo>
                    <a:pt x="677253" y="927781"/>
                  </a:lnTo>
                  <a:lnTo>
                    <a:pt x="0" y="927781"/>
                  </a:lnTo>
                  <a:lnTo>
                    <a:pt x="0" y="331499"/>
                  </a:lnTo>
                  <a:cubicBezTo>
                    <a:pt x="1827" y="185660"/>
                    <a:pt x="95393" y="64045"/>
                    <a:pt x="225873" y="19070"/>
                  </a:cubicBezTo>
                  <a:close/>
                </a:path>
              </a:pathLst>
            </a:custGeom>
            <a:blipFill>
              <a:blip r:embed="rId2"/>
              <a:stretch>
                <a:fillRect t="-24274" b="-4305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0" y="2800473"/>
            <a:ext cx="624102" cy="4686054"/>
            <a:chOff x="0" y="0"/>
            <a:chExt cx="164373" cy="12341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373" cy="1234187"/>
            </a:xfrm>
            <a:custGeom>
              <a:avLst/>
              <a:gdLst/>
              <a:ahLst/>
              <a:cxnLst/>
              <a:rect l="l" t="t" r="r" b="b"/>
              <a:pathLst>
                <a:path w="164373" h="1234187">
                  <a:moveTo>
                    <a:pt x="0" y="0"/>
                  </a:moveTo>
                  <a:lnTo>
                    <a:pt x="164373" y="0"/>
                  </a:lnTo>
                  <a:lnTo>
                    <a:pt x="164373" y="1234187"/>
                  </a:lnTo>
                  <a:lnTo>
                    <a:pt x="0" y="1234187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10000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4373" cy="1272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490193" y="8708791"/>
            <a:ext cx="6519036" cy="954108"/>
            <a:chOff x="0" y="0"/>
            <a:chExt cx="1716948" cy="2512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16948" cy="251288"/>
            </a:xfrm>
            <a:custGeom>
              <a:avLst/>
              <a:gdLst/>
              <a:ahLst/>
              <a:cxnLst/>
              <a:rect l="l" t="t" r="r" b="b"/>
              <a:pathLst>
                <a:path w="1716948" h="251288">
                  <a:moveTo>
                    <a:pt x="0" y="0"/>
                  </a:moveTo>
                  <a:lnTo>
                    <a:pt x="1716948" y="0"/>
                  </a:lnTo>
                  <a:lnTo>
                    <a:pt x="1716948" y="251288"/>
                  </a:lnTo>
                  <a:lnTo>
                    <a:pt x="0" y="251288"/>
                  </a:lnTo>
                  <a:close/>
                </a:path>
              </a:pathLst>
            </a:custGeom>
            <a:gradFill rotWithShape="1">
              <a:gsLst>
                <a:gs pos="0">
                  <a:srgbClr val="254E9D">
                    <a:alpha val="0"/>
                  </a:srgbClr>
                </a:gs>
                <a:gs pos="100000">
                  <a:srgbClr val="12316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16948" cy="289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 flipV="1">
            <a:off x="6717373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310133" y="4283569"/>
            <a:ext cx="887151" cy="698631"/>
          </a:xfrm>
          <a:custGeom>
            <a:avLst/>
            <a:gdLst/>
            <a:ahLst/>
            <a:cxnLst/>
            <a:rect l="l" t="t" r="r" b="b"/>
            <a:pathLst>
              <a:path w="887151" h="698631">
                <a:moveTo>
                  <a:pt x="0" y="0"/>
                </a:moveTo>
                <a:lnTo>
                  <a:pt x="887151" y="0"/>
                </a:lnTo>
                <a:lnTo>
                  <a:pt x="887151" y="698631"/>
                </a:lnTo>
                <a:lnTo>
                  <a:pt x="0" y="698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24102" y="962025"/>
            <a:ext cx="9879002" cy="778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498" lvl="1" indent="-366749" algn="just">
              <a:lnSpc>
                <a:spcPts val="4756"/>
              </a:lnSpc>
              <a:buFont typeface="Arial"/>
              <a:buChar char="•"/>
            </a:pPr>
            <a:r>
              <a:rPr lang="en-US" sz="3397">
                <a:solidFill>
                  <a:srgbClr val="254E9D"/>
                </a:solidFill>
                <a:latin typeface="Hero"/>
              </a:rPr>
              <a:t>Realizadas: consultório com anestesia local ou internação hospitalar com sedação;</a:t>
            </a:r>
          </a:p>
          <a:p>
            <a:pPr algn="just">
              <a:lnSpc>
                <a:spcPts val="4756"/>
              </a:lnSpc>
            </a:pPr>
            <a:endParaRPr lang="en-US" sz="3397">
              <a:solidFill>
                <a:srgbClr val="254E9D"/>
              </a:solidFill>
              <a:latin typeface="Hero"/>
            </a:endParaRPr>
          </a:p>
          <a:p>
            <a:pPr marL="733498" lvl="1" indent="-366749" algn="just">
              <a:lnSpc>
                <a:spcPts val="4756"/>
              </a:lnSpc>
              <a:buFont typeface="Arial"/>
              <a:buChar char="•"/>
            </a:pPr>
            <a:r>
              <a:rPr lang="en-US" sz="3397">
                <a:solidFill>
                  <a:srgbClr val="254E9D"/>
                </a:solidFill>
                <a:latin typeface="Hero"/>
              </a:rPr>
              <a:t>Remoção do câncer camada por camada;</a:t>
            </a:r>
          </a:p>
          <a:p>
            <a:pPr algn="just">
              <a:lnSpc>
                <a:spcPts val="4756"/>
              </a:lnSpc>
            </a:pPr>
            <a:endParaRPr lang="en-US" sz="3397">
              <a:solidFill>
                <a:srgbClr val="254E9D"/>
              </a:solidFill>
              <a:latin typeface="Hero"/>
            </a:endParaRPr>
          </a:p>
          <a:p>
            <a:pPr marL="733498" lvl="1" indent="-366749" algn="just">
              <a:lnSpc>
                <a:spcPts val="4756"/>
              </a:lnSpc>
              <a:buFont typeface="Arial"/>
              <a:buChar char="•"/>
            </a:pPr>
            <a:r>
              <a:rPr lang="en-US" sz="3397">
                <a:solidFill>
                  <a:srgbClr val="254E9D"/>
                </a:solidFill>
                <a:latin typeface="Hero"/>
              </a:rPr>
              <a:t>Análise de cada uma delas;</a:t>
            </a:r>
          </a:p>
          <a:p>
            <a:pPr algn="just">
              <a:lnSpc>
                <a:spcPts val="4756"/>
              </a:lnSpc>
            </a:pPr>
            <a:endParaRPr lang="en-US" sz="3397">
              <a:solidFill>
                <a:srgbClr val="254E9D"/>
              </a:solidFill>
              <a:latin typeface="Hero"/>
            </a:endParaRPr>
          </a:p>
          <a:p>
            <a:pPr marL="733498" lvl="1" indent="-366749" algn="just">
              <a:lnSpc>
                <a:spcPts val="4756"/>
              </a:lnSpc>
              <a:buFont typeface="Arial"/>
              <a:buChar char="•"/>
            </a:pPr>
            <a:r>
              <a:rPr lang="en-US" sz="3397">
                <a:solidFill>
                  <a:srgbClr val="254E9D"/>
                </a:solidFill>
                <a:latin typeface="Hero"/>
              </a:rPr>
              <a:t>O cirurgião começa com a demarcação do tumor com a caneta;</a:t>
            </a:r>
          </a:p>
          <a:p>
            <a:pPr algn="just">
              <a:lnSpc>
                <a:spcPts val="4756"/>
              </a:lnSpc>
            </a:pPr>
            <a:endParaRPr lang="en-US" sz="3397">
              <a:solidFill>
                <a:srgbClr val="254E9D"/>
              </a:solidFill>
              <a:latin typeface="Hero"/>
            </a:endParaRPr>
          </a:p>
          <a:p>
            <a:pPr marL="733498" lvl="1" indent="-366749" algn="just">
              <a:lnSpc>
                <a:spcPts val="4756"/>
              </a:lnSpc>
              <a:buFont typeface="Arial"/>
              <a:buChar char="•"/>
            </a:pPr>
            <a:r>
              <a:rPr lang="en-US" sz="3397">
                <a:solidFill>
                  <a:srgbClr val="254E9D"/>
                </a:solidFill>
                <a:latin typeface="Hero"/>
              </a:rPr>
              <a:t>Local é anestesiado;</a:t>
            </a:r>
          </a:p>
          <a:p>
            <a:pPr algn="just">
              <a:lnSpc>
                <a:spcPts val="4756"/>
              </a:lnSpc>
            </a:pPr>
            <a:endParaRPr lang="en-US" sz="3397">
              <a:solidFill>
                <a:srgbClr val="254E9D"/>
              </a:solidFill>
              <a:latin typeface="Hero"/>
            </a:endParaRPr>
          </a:p>
          <a:p>
            <a:pPr marL="733498" lvl="1" indent="-366749" algn="just">
              <a:lnSpc>
                <a:spcPts val="4756"/>
              </a:lnSpc>
              <a:buFont typeface="Arial"/>
              <a:buChar char="•"/>
            </a:pPr>
            <a:r>
              <a:rPr lang="en-US" sz="3397">
                <a:solidFill>
                  <a:srgbClr val="254E9D"/>
                </a:solidFill>
                <a:latin typeface="Hero"/>
              </a:rPr>
              <a:t>E o tumor retirado.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886677" y="181039"/>
            <a:ext cx="2176060" cy="687635"/>
          </a:xfrm>
          <a:custGeom>
            <a:avLst/>
            <a:gdLst/>
            <a:ahLst/>
            <a:cxnLst/>
            <a:rect l="l" t="t" r="r" b="b"/>
            <a:pathLst>
              <a:path w="2176060" h="687635">
                <a:moveTo>
                  <a:pt x="0" y="0"/>
                </a:moveTo>
                <a:lnTo>
                  <a:pt x="2176059" y="0"/>
                </a:lnTo>
                <a:lnTo>
                  <a:pt x="2176059" y="687634"/>
                </a:lnTo>
                <a:lnTo>
                  <a:pt x="0" y="6876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9439544"/>
            <a:ext cx="2281611" cy="847456"/>
          </a:xfrm>
          <a:custGeom>
            <a:avLst/>
            <a:gdLst/>
            <a:ahLst/>
            <a:cxnLst/>
            <a:rect l="l" t="t" r="r" b="b"/>
            <a:pathLst>
              <a:path w="2281611" h="847456">
                <a:moveTo>
                  <a:pt x="0" y="0"/>
                </a:moveTo>
                <a:lnTo>
                  <a:pt x="2281611" y="0"/>
                </a:lnTo>
                <a:lnTo>
                  <a:pt x="2281611" y="847456"/>
                </a:lnTo>
                <a:lnTo>
                  <a:pt x="0" y="847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1097</Words>
  <Application>Microsoft Office PowerPoint</Application>
  <PresentationFormat>Personalizar</PresentationFormat>
  <Paragraphs>157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50" baseType="lpstr">
      <vt:lpstr>Canva Sans</vt:lpstr>
      <vt:lpstr>Canva Sans Bold</vt:lpstr>
      <vt:lpstr>Hero</vt:lpstr>
      <vt:lpstr>Arial</vt:lpstr>
      <vt:lpstr>Open Sans Bold</vt:lpstr>
      <vt:lpstr>Hero Bold</vt:lpstr>
      <vt:lpstr>Antonio Ultra-Bold</vt:lpstr>
      <vt:lpstr>Arimo</vt:lpstr>
      <vt:lpstr>Antonio Bold</vt:lpstr>
      <vt:lpstr>Calibri</vt:lpstr>
      <vt:lpstr>Open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www.infolaudo.com.br</dc:title>
  <dc:creator>Rosangela Lima</dc:creator>
  <cp:lastModifiedBy>CN PRODUÇÕES</cp:lastModifiedBy>
  <cp:revision>8</cp:revision>
  <dcterms:created xsi:type="dcterms:W3CDTF">2006-08-16T00:00:00Z</dcterms:created>
  <dcterms:modified xsi:type="dcterms:W3CDTF">2024-05-31T18:15:55Z</dcterms:modified>
  <dc:identifier>DAGAVpE82D4</dc:identifier>
</cp:coreProperties>
</file>